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186B8-5A0E-4886-88B7-EFBA4CB74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B93BC6-2DD2-4D22-8EA2-D05FB2544F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89D12-88B4-4E96-9859-620DC470B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3ED2-8FBA-443F-8591-DC0F6CB31617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37205-F4DA-4FA4-9D8D-9DC2C4D70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DA499-883D-434F-A7DA-83F5B66CA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F7F8-EFA7-4F3C-BB97-2F8824F5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778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ED29F-5975-45E8-9D94-690DF1628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FFE160-7C5A-4246-B011-F188DC7815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A11F5-4BEA-412F-ADFC-EE1B9610F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3ED2-8FBA-443F-8591-DC0F6CB31617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2D1C3-E0D3-4FC0-99C2-28B42AE26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62D8C-B671-4120-B490-F8261B57F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F7F8-EFA7-4F3C-BB97-2F8824F5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6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B1666A-0D65-45C6-AB09-3D5DC46F06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EADBDE-1D61-4845-8912-1E57D50C97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0763E-2E6A-4037-B321-9774349B4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3ED2-8FBA-443F-8591-DC0F6CB31617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21B037-1431-42EB-8D54-F2C30AF57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B7945-26B4-453C-990C-313886CC8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F7F8-EFA7-4F3C-BB97-2F8824F5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166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DEA31-2619-4573-8DF3-6A06E8666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5E6E7-DB3C-454C-B7E2-7187D5F68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CCB2B-C39D-450B-BD07-FA1667D89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3ED2-8FBA-443F-8591-DC0F6CB31617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D82E0-8EBC-4B8C-8956-538713F8E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44F27-B120-47B1-A079-19DB9724E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F7F8-EFA7-4F3C-BB97-2F8824F5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10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D59A9-73B8-4D65-8A59-88A343E17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0C8963-3118-420F-90EB-314C073F0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EA00D-5736-420C-8DD1-2D5BEB0C2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3ED2-8FBA-443F-8591-DC0F6CB31617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A6FEF-C5A4-4BD2-8ADB-A5BE31E8E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3C70C4-88C4-4693-9885-4FD6EE19D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F7F8-EFA7-4F3C-BB97-2F8824F5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80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129A5-FE5A-4CF8-9885-ADA8EA580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EF09A-5EB6-4382-926A-2DDD5DD0B6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C3B556-557F-4541-B8C3-5C4B467619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03920E-2236-449B-BB88-DD75C06BA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3ED2-8FBA-443F-8591-DC0F6CB31617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13A4AA-10CF-4775-A9CD-DA5A90EF8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D0049B-7646-48D7-95BD-8D7DC62AA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F7F8-EFA7-4F3C-BB97-2F8824F5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75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84DA3-FFD6-4EC0-8926-81073334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CADF55-9B11-4286-B1A5-084FF5D5C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7DD4F2-D3A3-4578-8D7D-FDFBB63B0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DD3E73-5E94-4306-A258-C0C3654DD0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594C82-90C3-4769-9DCB-F839942491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038F56-55F7-44E7-B5F0-FC501C1C9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3ED2-8FBA-443F-8591-DC0F6CB31617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B7B756-D374-419F-9786-DD297B726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48B85A-734C-4CCD-BA26-D7620ED29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F7F8-EFA7-4F3C-BB97-2F8824F5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10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7BC65-7AFA-4146-B3DD-B8C6FF8B8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2F2BFC-564D-4D07-888F-32117AC6E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3ED2-8FBA-443F-8591-DC0F6CB31617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7FE6B5-901F-43BB-9CD2-8A2C67E0E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547A89-EFA6-488A-8DDD-8C4973E64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F7F8-EFA7-4F3C-BB97-2F8824F5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70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FAEB6B-235A-43E8-9EB2-54A1866FE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3ED2-8FBA-443F-8591-DC0F6CB31617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24603B-900D-471C-9DC1-F9AB189F4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F3121-A9B3-433F-9C5F-28B20D3B1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F7F8-EFA7-4F3C-BB97-2F8824F5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27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89748-DB42-4156-BD5D-9328DD237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60958-535E-4638-9330-9BDBD2BF4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F2B6A8-127D-47D5-8F76-3081059678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7F1C19-3443-4930-8719-E40E82AA0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3ED2-8FBA-443F-8591-DC0F6CB31617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E7EC9D-C44C-4598-80F9-E8F8B7B3A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C2FB2-0B78-4B36-BD2B-44BC9D7AB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F7F8-EFA7-4F3C-BB97-2F8824F5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97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11A64-5EB2-4CD9-BE4A-24BFCB130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3A7877-4A02-48CF-B455-BAEC0DFF79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C3AAF3-8A9E-4E63-B42C-029E1A9942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7AD703-B980-4736-9837-13009ED0B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3ED2-8FBA-443F-8591-DC0F6CB31617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7CDB6B-75F4-49A9-B8C0-756E29D2D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39B670-4A11-4A28-8AE2-19FA47BB2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F7F8-EFA7-4F3C-BB97-2F8824F5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1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0D798D-23A3-4570-8D05-4877EB75F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B7111D-E262-4209-BA59-1BA562F93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DCD6C-40A2-447D-86D0-CEE1F0241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03ED2-8FBA-443F-8591-DC0F6CB31617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C42B2-CC9B-4959-9F73-EBBB471789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F9CC7-A478-4F7C-A96C-C92FF99C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4F7F8-EFA7-4F3C-BB97-2F8824F5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67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F3580-7693-4AA6-AAB0-68ABE62D6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Writing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0BF289-5E90-428B-84D1-C484D26A5C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46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C1F3E-AC08-4FC4-8C50-775CB502F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RACE – This is used for extended responses, thought questions, and essay planning.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6E85A-CDD1-4271-8766-0F67695EE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 – Restate the question/prompt.</a:t>
            </a:r>
          </a:p>
          <a:p>
            <a:r>
              <a:rPr lang="en-US" dirty="0"/>
              <a:t>A – Answer the question/prompt.</a:t>
            </a:r>
          </a:p>
          <a:p>
            <a:r>
              <a:rPr lang="en-US" dirty="0"/>
              <a:t>C – Cite Text evidence – </a:t>
            </a:r>
          </a:p>
          <a:p>
            <a:pPr lvl="1"/>
            <a:r>
              <a:rPr lang="en-US" dirty="0"/>
              <a:t>This evidence supports your answer to the questions.</a:t>
            </a:r>
          </a:p>
          <a:p>
            <a:pPr lvl="1"/>
            <a:r>
              <a:rPr lang="en-US" dirty="0"/>
              <a:t>Use a sentence frame that uses the title of the article and/or the author’s name to identify your source.</a:t>
            </a:r>
          </a:p>
          <a:p>
            <a:r>
              <a:rPr lang="en-US" dirty="0"/>
              <a:t>E – Elaborate</a:t>
            </a:r>
          </a:p>
          <a:p>
            <a:pPr lvl="1"/>
            <a:r>
              <a:rPr lang="en-US" dirty="0"/>
              <a:t>Explain why your evidence helps to answer your question.  It should give more information or personal thoughts to aid your answer.</a:t>
            </a:r>
          </a:p>
        </p:txBody>
      </p:sp>
      <p:sp>
        <p:nvSpPr>
          <p:cNvPr id="4" name="Star: 32 Points 3">
            <a:extLst>
              <a:ext uri="{FF2B5EF4-FFF2-40B4-BE49-F238E27FC236}">
                <a16:creationId xmlns:a16="http://schemas.microsoft.com/office/drawing/2014/main" id="{578FDC29-429C-420D-83FE-5526279ACFE3}"/>
              </a:ext>
            </a:extLst>
          </p:cNvPr>
          <p:cNvSpPr/>
          <p:nvPr/>
        </p:nvSpPr>
        <p:spPr>
          <a:xfrm>
            <a:off x="9707526" y="5507665"/>
            <a:ext cx="1552353" cy="1116419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Take Notes</a:t>
            </a:r>
          </a:p>
        </p:txBody>
      </p:sp>
    </p:spTree>
    <p:extLst>
      <p:ext uri="{BB962C8B-B14F-4D97-AF65-F5344CB8AC3E}">
        <p14:creationId xmlns:p14="http://schemas.microsoft.com/office/powerpoint/2010/main" val="4073335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4035-B2E1-4E84-B830-C6B0BFE11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Example – Question: Why was the Revolutionary War fought?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633F4-8968-42AE-B8A8-D1B6A0A4B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highlight>
                  <a:srgbClr val="FFFF00"/>
                </a:highlight>
              </a:rPr>
              <a:t>(R)</a:t>
            </a:r>
            <a:r>
              <a:rPr lang="en-US" dirty="0"/>
              <a:t> The Revolutionary War was fought for many reasons. </a:t>
            </a:r>
            <a:r>
              <a:rPr lang="en-US" dirty="0">
                <a:highlight>
                  <a:srgbClr val="FFFF00"/>
                </a:highlight>
              </a:rPr>
              <a:t>(A)</a:t>
            </a:r>
            <a:r>
              <a:rPr lang="en-US" dirty="0"/>
              <a:t> These reasons included taxation without representation and the overall wanting to be free to govern themselves. </a:t>
            </a:r>
            <a:r>
              <a:rPr lang="en-US" dirty="0">
                <a:highlight>
                  <a:srgbClr val="FFFF00"/>
                </a:highlight>
              </a:rPr>
              <a:t>(C)</a:t>
            </a:r>
            <a:r>
              <a:rPr lang="en-US" dirty="0"/>
              <a:t> According to Arthur Pennyworth, in his book </a:t>
            </a:r>
            <a:r>
              <a:rPr lang="en-US" u="sng" dirty="0"/>
              <a:t>The Rise of the Colonies</a:t>
            </a:r>
            <a:r>
              <a:rPr lang="en-US" dirty="0"/>
              <a:t>, “The taxation without a proper representative at Parliament meant that the colonies had no say in how they were taxed, if they could afford the taxes, or where the tax money would go.  Had a representative been present, King George would have realized how displeased the colonists were.” </a:t>
            </a:r>
            <a:r>
              <a:rPr lang="en-US" dirty="0">
                <a:highlight>
                  <a:srgbClr val="FFFF00"/>
                </a:highlight>
              </a:rPr>
              <a:t>(E)</a:t>
            </a:r>
            <a:r>
              <a:rPr lang="en-US" dirty="0"/>
              <a:t>This means that the colonists voices were not heard in England but were treated as a way to gain monetary influence for England’s many endeavors. </a:t>
            </a:r>
          </a:p>
        </p:txBody>
      </p:sp>
    </p:spTree>
    <p:extLst>
      <p:ext uri="{BB962C8B-B14F-4D97-AF65-F5344CB8AC3E}">
        <p14:creationId xmlns:p14="http://schemas.microsoft.com/office/powerpoint/2010/main" val="3941467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3AB56-A34A-4685-96F9-AD5117607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Paragraphs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EEEBB-525A-41A5-A1BF-21F21BBC1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good paragraph includes a few specific things…</a:t>
            </a:r>
          </a:p>
          <a:p>
            <a:pPr lvl="1"/>
            <a:r>
              <a:rPr lang="en-US" dirty="0"/>
              <a:t>It will start with an indent.</a:t>
            </a:r>
          </a:p>
          <a:p>
            <a:pPr lvl="1"/>
            <a:r>
              <a:rPr lang="en-US" dirty="0"/>
              <a:t>It will state a main idea or point.</a:t>
            </a:r>
          </a:p>
          <a:p>
            <a:pPr lvl="1"/>
            <a:r>
              <a:rPr lang="en-US" dirty="0"/>
              <a:t>It will have pieces of text evidence and key details to support the main idea or point.</a:t>
            </a:r>
          </a:p>
          <a:p>
            <a:pPr lvl="1"/>
            <a:r>
              <a:rPr lang="en-US" dirty="0"/>
              <a:t>It will have a concluding sentence.</a:t>
            </a:r>
          </a:p>
          <a:p>
            <a:pPr lvl="1"/>
            <a:r>
              <a:rPr lang="en-US" dirty="0"/>
              <a:t>The sentence structure will be varied (different lengths, types, clauses, etc.)</a:t>
            </a:r>
          </a:p>
        </p:txBody>
      </p:sp>
      <p:sp>
        <p:nvSpPr>
          <p:cNvPr id="4" name="Star: 32 Points 3">
            <a:extLst>
              <a:ext uri="{FF2B5EF4-FFF2-40B4-BE49-F238E27FC236}">
                <a16:creationId xmlns:a16="http://schemas.microsoft.com/office/drawing/2014/main" id="{8BB3E471-C6E5-4158-8232-CC5557D450AF}"/>
              </a:ext>
            </a:extLst>
          </p:cNvPr>
          <p:cNvSpPr/>
          <p:nvPr/>
        </p:nvSpPr>
        <p:spPr>
          <a:xfrm>
            <a:off x="9707526" y="5507665"/>
            <a:ext cx="1552353" cy="1116419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Take Notes</a:t>
            </a:r>
          </a:p>
        </p:txBody>
      </p:sp>
    </p:spTree>
    <p:extLst>
      <p:ext uri="{BB962C8B-B14F-4D97-AF65-F5344CB8AC3E}">
        <p14:creationId xmlns:p14="http://schemas.microsoft.com/office/powerpoint/2010/main" val="862708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E0D59-6C8A-4B9F-9EF6-48A4E627C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 Essay Format – Regardless of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D9270-24EF-4C84-8D36-F2D405173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2865"/>
            <a:ext cx="10515600" cy="522058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Introduction</a:t>
            </a:r>
          </a:p>
          <a:p>
            <a:pPr lvl="1"/>
            <a:r>
              <a:rPr lang="en-US" dirty="0"/>
              <a:t>Indent</a:t>
            </a:r>
          </a:p>
          <a:p>
            <a:pPr lvl="1"/>
            <a:r>
              <a:rPr lang="en-US" dirty="0"/>
              <a:t>Hook</a:t>
            </a:r>
          </a:p>
          <a:p>
            <a:pPr lvl="1"/>
            <a:r>
              <a:rPr lang="en-US" dirty="0"/>
              <a:t>Topic, Claim, Argument</a:t>
            </a:r>
          </a:p>
          <a:p>
            <a:pPr lvl="2"/>
            <a:r>
              <a:rPr lang="en-US" dirty="0"/>
              <a:t>Point, Support, Main Ideas</a:t>
            </a:r>
          </a:p>
          <a:p>
            <a:pPr lvl="3"/>
            <a:r>
              <a:rPr lang="en-US" dirty="0"/>
              <a:t>No DETAILS!!!</a:t>
            </a:r>
          </a:p>
          <a:p>
            <a:r>
              <a:rPr lang="en-US" dirty="0"/>
              <a:t>Body Paragraph(s) – Should be at least 2 – more if necessary!</a:t>
            </a:r>
          </a:p>
          <a:p>
            <a:pPr lvl="1"/>
            <a:r>
              <a:rPr lang="en-US" dirty="0"/>
              <a:t>Indent</a:t>
            </a:r>
          </a:p>
          <a:p>
            <a:pPr lvl="1"/>
            <a:r>
              <a:rPr lang="en-US" dirty="0"/>
              <a:t>Transitional Phrase</a:t>
            </a:r>
          </a:p>
          <a:p>
            <a:pPr lvl="1"/>
            <a:r>
              <a:rPr lang="en-US" dirty="0"/>
              <a:t>Main Idea (this could be a reason for an opinion, a point, information, or argument)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Text Evidence – This also states where the evidence is from and possibly the author’s name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Elaboration – Explain why the evidence is relevant to your main idea – This could be more than one sentence.</a:t>
            </a:r>
          </a:p>
          <a:p>
            <a:pPr lvl="2"/>
            <a:r>
              <a:rPr lang="en-US" dirty="0">
                <a:highlight>
                  <a:srgbClr val="00FF00"/>
                </a:highlight>
              </a:rPr>
              <a:t>You will need to repeat these two until your information is complete for this main idea or your point has been proven.</a:t>
            </a:r>
          </a:p>
          <a:p>
            <a:pPr lvl="1"/>
            <a:r>
              <a:rPr lang="en-US" dirty="0"/>
              <a:t>Concluding Sentence – This moves you from this main idea or point to the next paragraph.</a:t>
            </a:r>
          </a:p>
          <a:p>
            <a:r>
              <a:rPr lang="en-US" dirty="0"/>
              <a:t>Conclusion</a:t>
            </a:r>
          </a:p>
          <a:p>
            <a:pPr lvl="1"/>
            <a:r>
              <a:rPr lang="en-US" dirty="0"/>
              <a:t>Indent</a:t>
            </a:r>
          </a:p>
          <a:p>
            <a:pPr lvl="1"/>
            <a:r>
              <a:rPr lang="en-US" dirty="0"/>
              <a:t>Transitional Phrase</a:t>
            </a:r>
          </a:p>
          <a:p>
            <a:pPr lvl="1"/>
            <a:r>
              <a:rPr lang="en-US" dirty="0"/>
              <a:t>Restate the topic, claim, or argument</a:t>
            </a:r>
          </a:p>
          <a:p>
            <a:pPr lvl="2"/>
            <a:r>
              <a:rPr lang="en-US" dirty="0"/>
              <a:t>Final Thought to leave the reader with</a:t>
            </a:r>
          </a:p>
        </p:txBody>
      </p:sp>
      <p:sp>
        <p:nvSpPr>
          <p:cNvPr id="4" name="Star: 32 Points 3">
            <a:extLst>
              <a:ext uri="{FF2B5EF4-FFF2-40B4-BE49-F238E27FC236}">
                <a16:creationId xmlns:a16="http://schemas.microsoft.com/office/drawing/2014/main" id="{F99A6C8F-13A8-4D6E-BF29-3EE448CF2AEE}"/>
              </a:ext>
            </a:extLst>
          </p:cNvPr>
          <p:cNvSpPr/>
          <p:nvPr/>
        </p:nvSpPr>
        <p:spPr>
          <a:xfrm>
            <a:off x="9707526" y="5507665"/>
            <a:ext cx="1552353" cy="1116419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Take Notes</a:t>
            </a:r>
          </a:p>
        </p:txBody>
      </p:sp>
    </p:spTree>
    <p:extLst>
      <p:ext uri="{BB962C8B-B14F-4D97-AF65-F5344CB8AC3E}">
        <p14:creationId xmlns:p14="http://schemas.microsoft.com/office/powerpoint/2010/main" val="1638538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0BD86-8812-4F6A-9488-D15A33A4B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Remember with an essay….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BD3D8-3BD1-49B1-85D8-E730EC1DF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2233"/>
            <a:ext cx="10515600" cy="4794730"/>
          </a:xfrm>
        </p:spPr>
        <p:txBody>
          <a:bodyPr>
            <a:normAutofit/>
          </a:bodyPr>
          <a:lstStyle/>
          <a:p>
            <a:r>
              <a:rPr lang="en-US" dirty="0"/>
              <a:t>Do not tell them what you are going to talk about, just talk about it.</a:t>
            </a:r>
          </a:p>
          <a:p>
            <a:pPr lvl="1"/>
            <a:r>
              <a:rPr lang="en-US" dirty="0"/>
              <a:t>NO “Today I’m going to write about why students should not wear uniforms.”</a:t>
            </a:r>
          </a:p>
          <a:p>
            <a:pPr lvl="1"/>
            <a:r>
              <a:rPr lang="en-US" dirty="0"/>
              <a:t>Just say, “Students should not be required to wear uniforms because…”</a:t>
            </a:r>
          </a:p>
          <a:p>
            <a:r>
              <a:rPr lang="en-US" dirty="0"/>
              <a:t>Do NOT COPY THE ENTIRE SOURCE!!</a:t>
            </a:r>
          </a:p>
          <a:p>
            <a:pPr lvl="1"/>
            <a:r>
              <a:rPr lang="en-US" dirty="0"/>
              <a:t>You get to use phrases that support your thinking, not the entire source.</a:t>
            </a:r>
          </a:p>
          <a:p>
            <a:pPr lvl="1"/>
            <a:r>
              <a:rPr lang="en-US" dirty="0"/>
              <a:t>Copying the entire source will mean a score of 0.</a:t>
            </a:r>
          </a:p>
          <a:p>
            <a:r>
              <a:rPr lang="en-US" dirty="0"/>
              <a:t>If you use part of the source, you must reference the source.</a:t>
            </a:r>
          </a:p>
          <a:p>
            <a:pPr lvl="1"/>
            <a:r>
              <a:rPr lang="en-US" dirty="0"/>
              <a:t>If you use the source without referencing it, it is called plagiarism.</a:t>
            </a:r>
          </a:p>
          <a:p>
            <a:r>
              <a:rPr lang="en-US" dirty="0"/>
              <a:t>Planning is made to help you organize your thoughts before you write.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66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ABF43-5E22-4BE2-A9ED-EFDF8EF8E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BPA Planning Process…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4A933-8306-4D4C-A11F-0E66BE99E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212265" cy="1236552"/>
          </a:xfrm>
        </p:spPr>
        <p:txBody>
          <a:bodyPr/>
          <a:lstStyle/>
          <a:p>
            <a:r>
              <a:rPr lang="en-US" dirty="0">
                <a:highlight>
                  <a:srgbClr val="FF00FF"/>
                </a:highlight>
              </a:rPr>
              <a:t>R – Restate the prompt</a:t>
            </a:r>
          </a:p>
          <a:p>
            <a:r>
              <a:rPr lang="en-US" dirty="0">
                <a:highlight>
                  <a:srgbClr val="FF00FF"/>
                </a:highlight>
              </a:rPr>
              <a:t>A – Answer the prompt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E2FD3DA-6C6C-4B91-AA58-B6EA1548057F}"/>
              </a:ext>
            </a:extLst>
          </p:cNvPr>
          <p:cNvSpPr txBox="1">
            <a:spLocks/>
          </p:cNvSpPr>
          <p:nvPr/>
        </p:nvSpPr>
        <p:spPr>
          <a:xfrm>
            <a:off x="825797" y="2921478"/>
            <a:ext cx="4212265" cy="209461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highlight>
                  <a:srgbClr val="00FFFF"/>
                </a:highlight>
              </a:rPr>
              <a:t>Main Idea/Point/Argument</a:t>
            </a:r>
          </a:p>
          <a:p>
            <a:r>
              <a:rPr lang="en-US" dirty="0">
                <a:highlight>
                  <a:srgbClr val="00FFFF"/>
                </a:highlight>
              </a:rPr>
              <a:t>C – Cite Evidence</a:t>
            </a:r>
          </a:p>
          <a:p>
            <a:r>
              <a:rPr lang="en-US" dirty="0">
                <a:highlight>
                  <a:srgbClr val="00FFFF"/>
                </a:highlight>
              </a:rPr>
              <a:t>E – Elaboration – Explanation</a:t>
            </a:r>
          </a:p>
          <a:p>
            <a:r>
              <a:rPr lang="en-US" dirty="0">
                <a:highlight>
                  <a:srgbClr val="00FFFF"/>
                </a:highlight>
              </a:rPr>
              <a:t>C – Cite Evidence</a:t>
            </a:r>
          </a:p>
          <a:p>
            <a:r>
              <a:rPr lang="en-US" dirty="0">
                <a:highlight>
                  <a:srgbClr val="00FFFF"/>
                </a:highlight>
              </a:rPr>
              <a:t>E – Elaboration – Explanation</a:t>
            </a:r>
          </a:p>
          <a:p>
            <a:pPr lvl="1"/>
            <a:r>
              <a:rPr lang="en-US" dirty="0">
                <a:highlight>
                  <a:srgbClr val="00FFFF"/>
                </a:highlight>
              </a:rPr>
              <a:t>Repeat as necessary</a:t>
            </a:r>
          </a:p>
          <a:p>
            <a:endParaRPr lang="en-US" dirty="0">
              <a:highlight>
                <a:srgbClr val="FF00FF"/>
              </a:highligh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11AE50-DCA7-4DD4-A3CA-DF34EA2C50D8}"/>
              </a:ext>
            </a:extLst>
          </p:cNvPr>
          <p:cNvSpPr/>
          <p:nvPr/>
        </p:nvSpPr>
        <p:spPr>
          <a:xfrm>
            <a:off x="933892" y="5007820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Main Idea/Point/Argument</a:t>
            </a:r>
          </a:p>
          <a:p>
            <a:r>
              <a:rPr lang="en-US" dirty="0">
                <a:highlight>
                  <a:srgbClr val="00FF00"/>
                </a:highlight>
              </a:rPr>
              <a:t>C – Cite Evidence</a:t>
            </a:r>
          </a:p>
          <a:p>
            <a:r>
              <a:rPr lang="en-US" dirty="0">
                <a:highlight>
                  <a:srgbClr val="00FF00"/>
                </a:highlight>
              </a:rPr>
              <a:t>E – Elaboration – Explanation</a:t>
            </a:r>
          </a:p>
          <a:p>
            <a:r>
              <a:rPr lang="en-US" dirty="0">
                <a:highlight>
                  <a:srgbClr val="00FF00"/>
                </a:highlight>
              </a:rPr>
              <a:t>C – Cite Evidence</a:t>
            </a:r>
          </a:p>
          <a:p>
            <a:r>
              <a:rPr lang="en-US" dirty="0">
                <a:highlight>
                  <a:srgbClr val="00FF00"/>
                </a:highlight>
              </a:rPr>
              <a:t>E – Elaboration – Explanation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Repeat as necessary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74C87E-87DB-4500-A50B-2D1E1F114524}"/>
              </a:ext>
            </a:extLst>
          </p:cNvPr>
          <p:cNvSpPr/>
          <p:nvPr/>
        </p:nvSpPr>
        <p:spPr>
          <a:xfrm>
            <a:off x="4869711" y="1766302"/>
            <a:ext cx="311534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  <a:highlight>
                  <a:srgbClr val="FF00FF"/>
                </a:highlight>
              </a:rPr>
              <a:t>These two become your introduction.</a:t>
            </a:r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50B2E54C-5392-46BE-995B-39710000E14A}"/>
              </a:ext>
            </a:extLst>
          </p:cNvPr>
          <p:cNvSpPr/>
          <p:nvPr/>
        </p:nvSpPr>
        <p:spPr>
          <a:xfrm>
            <a:off x="4742121" y="1960933"/>
            <a:ext cx="510363" cy="4101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BC4BB8-5AAE-47B2-850D-9ECE751B2FB7}"/>
              </a:ext>
            </a:extLst>
          </p:cNvPr>
          <p:cNvSpPr/>
          <p:nvPr/>
        </p:nvSpPr>
        <p:spPr>
          <a:xfrm>
            <a:off x="4742121" y="3553288"/>
            <a:ext cx="311534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  <a:highlight>
                  <a:srgbClr val="00FFFF"/>
                </a:highlight>
              </a:rPr>
              <a:t>This is your first body paragraph.</a:t>
            </a:r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63B05602-8BBA-43C4-814B-021ABB15696A}"/>
              </a:ext>
            </a:extLst>
          </p:cNvPr>
          <p:cNvSpPr/>
          <p:nvPr/>
        </p:nvSpPr>
        <p:spPr>
          <a:xfrm>
            <a:off x="4486939" y="5623826"/>
            <a:ext cx="510363" cy="4101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Left 9">
            <a:extLst>
              <a:ext uri="{FF2B5EF4-FFF2-40B4-BE49-F238E27FC236}">
                <a16:creationId xmlns:a16="http://schemas.microsoft.com/office/drawing/2014/main" id="{D166B874-7F43-4FF4-90B6-9281FD92FD2E}"/>
              </a:ext>
            </a:extLst>
          </p:cNvPr>
          <p:cNvSpPr/>
          <p:nvPr/>
        </p:nvSpPr>
        <p:spPr>
          <a:xfrm>
            <a:off x="4486939" y="3837042"/>
            <a:ext cx="510363" cy="4101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51E057-A960-4D2D-9C5B-889CD90CD85C}"/>
              </a:ext>
            </a:extLst>
          </p:cNvPr>
          <p:cNvSpPr/>
          <p:nvPr/>
        </p:nvSpPr>
        <p:spPr>
          <a:xfrm>
            <a:off x="5087679" y="5413390"/>
            <a:ext cx="311534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  <a:highlight>
                  <a:srgbClr val="00FF00"/>
                </a:highlight>
              </a:rPr>
              <a:t>This is your second body paragraph.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006561D-99F0-455A-8C22-30ACED85E116}"/>
              </a:ext>
            </a:extLst>
          </p:cNvPr>
          <p:cNvSpPr/>
          <p:nvPr/>
        </p:nvSpPr>
        <p:spPr>
          <a:xfrm>
            <a:off x="8699204" y="3006045"/>
            <a:ext cx="311534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You can have as many body paragraphs as you have time to write, if they are relevant and support your topic/argument.</a:t>
            </a:r>
          </a:p>
        </p:txBody>
      </p:sp>
    </p:spTree>
    <p:extLst>
      <p:ext uri="{BB962C8B-B14F-4D97-AF65-F5344CB8AC3E}">
        <p14:creationId xmlns:p14="http://schemas.microsoft.com/office/powerpoint/2010/main" val="1898095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715</Words>
  <Application>Microsoft Office PowerPoint</Application>
  <PresentationFormat>Widescreen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Writing</vt:lpstr>
      <vt:lpstr>RACE – This is used for extended responses, thought questions, and essay planning.</vt:lpstr>
      <vt:lpstr>For Example – Question: Why was the Revolutionary War fought?</vt:lpstr>
      <vt:lpstr>Good Paragraphs</vt:lpstr>
      <vt:lpstr>Proper Essay Format – Regardless of Type</vt:lpstr>
      <vt:lpstr>Things to Remember with an essay….</vt:lpstr>
      <vt:lpstr>The BPA Planning Process…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</dc:title>
  <dc:creator>sandcastle pc</dc:creator>
  <cp:lastModifiedBy>sandcastle pc</cp:lastModifiedBy>
  <cp:revision>4</cp:revision>
  <dcterms:created xsi:type="dcterms:W3CDTF">2020-08-31T00:54:42Z</dcterms:created>
  <dcterms:modified xsi:type="dcterms:W3CDTF">2020-08-31T01:17:45Z</dcterms:modified>
</cp:coreProperties>
</file>