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handoutMasterIdLst>
    <p:handoutMasterId r:id="rId29"/>
  </p:handoutMasterIdLst>
  <p:sldIdLst>
    <p:sldId id="266" r:id="rId2"/>
    <p:sldId id="359" r:id="rId3"/>
    <p:sldId id="398" r:id="rId4"/>
    <p:sldId id="392" r:id="rId5"/>
    <p:sldId id="399" r:id="rId6"/>
    <p:sldId id="384" r:id="rId7"/>
    <p:sldId id="412" r:id="rId8"/>
    <p:sldId id="400" r:id="rId9"/>
    <p:sldId id="415" r:id="rId10"/>
    <p:sldId id="401" r:id="rId11"/>
    <p:sldId id="404" r:id="rId12"/>
    <p:sldId id="385" r:id="rId13"/>
    <p:sldId id="395" r:id="rId14"/>
    <p:sldId id="396" r:id="rId15"/>
    <p:sldId id="397" r:id="rId16"/>
    <p:sldId id="373" r:id="rId17"/>
    <p:sldId id="405" r:id="rId18"/>
    <p:sldId id="409" r:id="rId19"/>
    <p:sldId id="408" r:id="rId20"/>
    <p:sldId id="381" r:id="rId21"/>
    <p:sldId id="410" r:id="rId22"/>
    <p:sldId id="362" r:id="rId23"/>
    <p:sldId id="411" r:id="rId24"/>
    <p:sldId id="406" r:id="rId25"/>
    <p:sldId id="377" r:id="rId26"/>
    <p:sldId id="378" r:id="rId2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FF"/>
    <a:srgbClr val="009900"/>
    <a:srgbClr val="996633"/>
    <a:srgbClr val="FBFCC8"/>
    <a:srgbClr val="F6E998"/>
    <a:srgbClr val="CCFF99"/>
    <a:srgbClr val="686E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31" autoAdjust="0"/>
    <p:restoredTop sz="79052" autoAdjust="0"/>
  </p:normalViewPr>
  <p:slideViewPr>
    <p:cSldViewPr>
      <p:cViewPr varScale="1">
        <p:scale>
          <a:sx n="78" d="100"/>
          <a:sy n="78" d="100"/>
        </p:scale>
        <p:origin x="1661"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CBD8E068-6AE3-4DDF-BD15-EDE9E3E2BB14}" type="datetimeFigureOut">
              <a:rPr lang="en-US"/>
              <a:pPr>
                <a:defRPr/>
              </a:pPr>
              <a:t>4/20/2020</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E2CB6B1B-FC25-4C08-A8DA-C7B1E1FA41B1}"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55D5FBAA-8CD7-48DA-966B-4136B8DB4709}" type="datetimeFigureOut">
              <a:rPr lang="en-US"/>
              <a:pPr>
                <a:defRPr/>
              </a:pPr>
              <a:t>4/20/2020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440F13EE-4DF7-4EEE-B5A5-D807D1A2B43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baseline="0" dirty="0">
                <a:solidFill>
                  <a:schemeClr val="tx1"/>
                </a:solidFill>
                <a:latin typeface="+mn-lt"/>
                <a:ea typeface="+mn-ea"/>
                <a:cs typeface="+mn-cs"/>
              </a:rPr>
              <a:t>Benchmark Clarifications </a:t>
            </a:r>
          </a:p>
          <a:p>
            <a:r>
              <a:rPr lang="en-US" sz="1200" kern="1200" baseline="0" dirty="0">
                <a:solidFill>
                  <a:schemeClr val="tx1"/>
                </a:solidFill>
                <a:latin typeface="+mn-lt"/>
                <a:ea typeface="+mn-ea"/>
                <a:cs typeface="+mn-cs"/>
              </a:rPr>
              <a:t>Students will identify the basic components of a galaxy. </a:t>
            </a:r>
          </a:p>
          <a:p>
            <a:r>
              <a:rPr lang="en-US" sz="1200" kern="1200" baseline="0" dirty="0">
                <a:solidFill>
                  <a:schemeClr val="tx1"/>
                </a:solidFill>
                <a:latin typeface="+mn-lt"/>
                <a:ea typeface="+mn-ea"/>
                <a:cs typeface="+mn-cs"/>
              </a:rPr>
              <a:t>Students will explain how stars can be different. </a:t>
            </a:r>
          </a:p>
          <a:p>
            <a:r>
              <a:rPr lang="en-US" sz="1200" kern="1200" baseline="0" dirty="0">
                <a:solidFill>
                  <a:schemeClr val="tx1"/>
                </a:solidFill>
                <a:latin typeface="+mn-lt"/>
                <a:ea typeface="+mn-ea"/>
                <a:cs typeface="+mn-cs"/>
              </a:rPr>
              <a:t>Students will identify the Sun as a star that emits energy. </a:t>
            </a:r>
          </a:p>
          <a:p>
            <a:r>
              <a:rPr lang="en-US" sz="1200" kern="1200" baseline="0" dirty="0">
                <a:solidFill>
                  <a:schemeClr val="tx1"/>
                </a:solidFill>
                <a:latin typeface="+mn-lt"/>
                <a:ea typeface="+mn-ea"/>
                <a:cs typeface="+mn-cs"/>
              </a:rPr>
              <a:t>Students will identify that the Sun’s appearance is due to its proximity to Earth. </a:t>
            </a:r>
          </a:p>
          <a:p>
            <a:r>
              <a:rPr lang="en-US" sz="1200" b="1" kern="1200" baseline="0" dirty="0">
                <a:solidFill>
                  <a:schemeClr val="tx1"/>
                </a:solidFill>
                <a:latin typeface="+mn-lt"/>
                <a:ea typeface="+mn-ea"/>
                <a:cs typeface="+mn-cs"/>
              </a:rPr>
              <a:t>Content Limits</a:t>
            </a:r>
          </a:p>
          <a:p>
            <a:r>
              <a:rPr lang="en-US" sz="1200" kern="1200" baseline="0" dirty="0">
                <a:solidFill>
                  <a:schemeClr val="tx1"/>
                </a:solidFill>
                <a:latin typeface="+mn-lt"/>
                <a:ea typeface="+mn-ea"/>
                <a:cs typeface="+mn-cs"/>
              </a:rPr>
              <a:t>Items will only assess a conceptual understanding of a galaxy. Items will not assess the name of our galaxy in isolation. </a:t>
            </a:r>
          </a:p>
          <a:p>
            <a:r>
              <a:rPr lang="en-US" sz="1200" kern="1200" baseline="0" dirty="0">
                <a:solidFill>
                  <a:schemeClr val="tx1"/>
                </a:solidFill>
                <a:latin typeface="+mn-lt"/>
                <a:ea typeface="+mn-ea"/>
                <a:cs typeface="+mn-cs"/>
              </a:rPr>
              <a:t>Items will not assess objects orbiting stars. </a:t>
            </a:r>
          </a:p>
          <a:p>
            <a:r>
              <a:rPr lang="en-US" sz="1200" kern="1200" baseline="0" dirty="0">
                <a:solidFill>
                  <a:schemeClr val="tx1"/>
                </a:solidFill>
                <a:latin typeface="+mn-lt"/>
                <a:ea typeface="+mn-ea"/>
                <a:cs typeface="+mn-cs"/>
              </a:rPr>
              <a:t>Items that assess stars are limited to brightness, size, or appearance in relation to distance, and that stars emit energy. </a:t>
            </a:r>
          </a:p>
          <a:p>
            <a:r>
              <a:rPr lang="en-US" sz="1200" kern="1200" baseline="0" dirty="0">
                <a:solidFill>
                  <a:schemeClr val="tx1"/>
                </a:solidFill>
                <a:latin typeface="+mn-lt"/>
                <a:ea typeface="+mn-ea"/>
                <a:cs typeface="+mn-cs"/>
              </a:rPr>
              <a:t>Items that address energy emitted by a star are limited to visible light. </a:t>
            </a:r>
          </a:p>
          <a:p>
            <a:r>
              <a:rPr lang="en-US" sz="1200" kern="1200" baseline="0" dirty="0">
                <a:solidFill>
                  <a:schemeClr val="tx1"/>
                </a:solidFill>
                <a:latin typeface="+mn-lt"/>
                <a:ea typeface="+mn-ea"/>
                <a:cs typeface="+mn-cs"/>
              </a:rPr>
              <a:t>Items will not assess the effects of the Sun’s energy on Earth. </a:t>
            </a:r>
          </a:p>
          <a:p>
            <a:r>
              <a:rPr lang="en-US" sz="1200" kern="1200" baseline="0" dirty="0">
                <a:solidFill>
                  <a:schemeClr val="tx1"/>
                </a:solidFill>
                <a:latin typeface="+mn-lt"/>
                <a:ea typeface="+mn-ea"/>
                <a:cs typeface="+mn-cs"/>
              </a:rPr>
              <a:t>Items will not assess numeric values for distance or number of stars. </a:t>
            </a:r>
          </a:p>
          <a:p>
            <a:r>
              <a:rPr lang="en-US" sz="1200" kern="1200" baseline="0" dirty="0">
                <a:solidFill>
                  <a:schemeClr val="tx1"/>
                </a:solidFill>
                <a:latin typeface="+mn-lt"/>
                <a:ea typeface="+mn-ea"/>
                <a:cs typeface="+mn-cs"/>
              </a:rPr>
              <a:t>Items may assess that stars are made of gases but not the specific chemical composition of stars. </a:t>
            </a:r>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p:spPr>
      </p:sp>
      <p:sp>
        <p:nvSpPr>
          <p:cNvPr id="44035"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p:spPr>
      </p:sp>
      <p:sp>
        <p:nvSpPr>
          <p:cNvPr id="44035"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p:spPr>
      </p:sp>
      <p:sp>
        <p:nvSpPr>
          <p:cNvPr id="44035" name="Rectangle 3"/>
          <p:cNvSpPr>
            <a:spLocks noGrp="1"/>
          </p:cNvSpPr>
          <p:nvPr>
            <p:ph type="body" idx="1"/>
          </p:nvPr>
        </p:nvSpPr>
        <p:spPr bwMode="auto">
          <a:noFill/>
        </p:spPr>
        <p:txBody>
          <a:bodyPr wrap="square" numCol="1" anchor="t" anchorCtr="0" compatLnSpc="1">
            <a:prstTxWarp prst="textNoShape">
              <a:avLst/>
            </a:prstTxWarp>
          </a:bodyPr>
          <a:lstStyle/>
          <a:p>
            <a:r>
              <a:rPr lang="en-US" dirty="0"/>
              <a:t>The</a:t>
            </a:r>
            <a:r>
              <a:rPr lang="en-US" baseline="0" dirty="0"/>
              <a:t> sun is the only star in our </a:t>
            </a:r>
            <a:r>
              <a:rPr lang="en-US" baseline="0"/>
              <a:t>solar system.</a:t>
            </a:r>
            <a:endParaRPr lang="en-US" baseline="0" dirty="0"/>
          </a:p>
          <a:p>
            <a:r>
              <a:rPr lang="en-US" baseline="0" dirty="0"/>
              <a:t>The sun is on an outer ring of the Milky Way.</a:t>
            </a:r>
          </a:p>
          <a:p>
            <a:r>
              <a:rPr lang="en-US" baseline="0" dirty="0"/>
              <a:t>The sun is the closest star to Earth.</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p:spPr>
      </p:sp>
      <p:sp>
        <p:nvSpPr>
          <p:cNvPr id="44035" name="Rectangle 3"/>
          <p:cNvSpPr>
            <a:spLocks noGrp="1"/>
          </p:cNvSpPr>
          <p:nvPr>
            <p:ph type="body" idx="1"/>
          </p:nvPr>
        </p:nvSpPr>
        <p:spPr bwMode="auto">
          <a:noFill/>
        </p:spPr>
        <p:txBody>
          <a:bodyPr wrap="square" numCol="1" anchor="t" anchorCtr="0" compatLnSpc="1">
            <a:prstTxWarp prst="textNoShape">
              <a:avLst/>
            </a:prstTxWarp>
          </a:bodyPr>
          <a:lstStyle/>
          <a:p>
            <a:r>
              <a:rPr lang="en-US" dirty="0"/>
              <a:t>Stars</a:t>
            </a:r>
            <a:r>
              <a:rPr lang="en-US" baseline="0" dirty="0"/>
              <a:t> are the only thing in the galaxy that emits energy in the form of visible light all others reflect a star’s light</a:t>
            </a:r>
          </a:p>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US" dirty="0"/>
              <a:t>Galaxies are made of gas,</a:t>
            </a:r>
            <a:r>
              <a:rPr lang="en-US" baseline="0" dirty="0"/>
              <a:t> dust objects that orbit stars and many stars</a:t>
            </a:r>
          </a:p>
          <a:p>
            <a:pPr marL="228600" indent="-228600">
              <a:buAutoNum type="arabicPeriod"/>
            </a:pPr>
            <a:r>
              <a:rPr lang="en-US" baseline="0" dirty="0"/>
              <a:t>Our solar system is in the Milky Way galaxy</a:t>
            </a:r>
          </a:p>
          <a:p>
            <a:pPr marL="228600" indent="-228600">
              <a:buAutoNum type="arabicPeriod"/>
            </a:pPr>
            <a:r>
              <a:rPr lang="en-US" baseline="0" dirty="0"/>
              <a:t>The Sun seems larger and brighter because it is closer to Earth than other stars in the universe</a:t>
            </a:r>
          </a:p>
          <a:p>
            <a:pPr marL="228600" indent="-228600">
              <a:buAutoNum type="arabicPeriod"/>
            </a:pPr>
            <a:r>
              <a:rPr lang="en-US" baseline="0" dirty="0"/>
              <a:t>The statement that best describes the Sun is that it is one of many stars in the universe.</a:t>
            </a:r>
          </a:p>
          <a:p>
            <a:pPr marL="228600" indent="-228600">
              <a:buAutoNum type="arabicPeriod"/>
            </a:pPr>
            <a:endParaRPr lang="en-US" baseline="0" dirty="0"/>
          </a:p>
          <a:p>
            <a:pPr marL="228600" indent="-228600">
              <a:buAutoNum type="arabicPeriod"/>
            </a:pPr>
            <a:endParaRPr lang="en-US" baseline="0" dirty="0"/>
          </a:p>
          <a:p>
            <a:pPr marL="228600" indent="-228600">
              <a:buAutoNum type="arabicPeriod"/>
            </a:pPr>
            <a:endParaRPr lang="en-US" baseline="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Object that</a:t>
            </a:r>
            <a:r>
              <a:rPr lang="en-US" baseline="0" dirty="0"/>
              <a:t> orbit stars include: planets, moons, asteroids, and comets</a:t>
            </a:r>
            <a:endParaRPr lang="en-US" dirty="0"/>
          </a:p>
          <a:p>
            <a:r>
              <a:rPr lang="en-US" dirty="0"/>
              <a:t>The dust and gas</a:t>
            </a:r>
            <a:r>
              <a:rPr lang="en-US" baseline="0" dirty="0"/>
              <a:t> can eventually be used in the formation of new stars.</a:t>
            </a:r>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Give</a:t>
            </a:r>
            <a:r>
              <a:rPr lang="en-US" baseline="0" dirty="0"/>
              <a:t> students 30 seconds of think time before they start passing the paper. </a:t>
            </a:r>
          </a:p>
          <a:p>
            <a:r>
              <a:rPr lang="en-US" baseline="0" dirty="0"/>
              <a:t>Monitor the conversations and lists.</a:t>
            </a:r>
          </a:p>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baseline="0"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a:t>The</a:t>
            </a:r>
            <a:r>
              <a:rPr lang="en-US" b="0" baseline="0" dirty="0"/>
              <a:t> sun is an average star.  </a:t>
            </a:r>
          </a:p>
          <a:p>
            <a:r>
              <a:rPr lang="en-US" b="0" baseline="0" dirty="0"/>
              <a:t>It falls in the middle when it comes to brightness, temperature  and size.</a:t>
            </a:r>
          </a:p>
          <a:p>
            <a:r>
              <a:rPr lang="en-US" b="0" baseline="0" dirty="0"/>
              <a:t>It is a yellow star.</a:t>
            </a:r>
            <a:endParaRPr lang="en-US" b="0"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Do the following </a:t>
            </a:r>
            <a:r>
              <a:rPr lang="en-US" dirty="0" err="1"/>
              <a:t>insta</a:t>
            </a:r>
            <a:r>
              <a:rPr lang="en-US" dirty="0"/>
              <a:t>-lab with the students. Show the slide and/or get a basketball and DO IT.  This slide will need a click to view “Observe the same basketball up close and then really far away”   pause  DON’T CLICK until you have had the students observe and/or do the activity.  When you reveal the answer…”The sun looks big to us because it is the closest star to Earth”  This will be a WOW moment for your students.</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60E62C-0B97-4E4F-A787-8B68C45BBFDD}" type="slidenum">
              <a:rPr lang="en-US"/>
              <a:pPr fontAlgn="base">
                <a:spcBef>
                  <a:spcPct val="0"/>
                </a:spcBef>
                <a:spcAft>
                  <a:spcPct val="0"/>
                </a:spcAft>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fld id="{39696DA4-BC2B-4F83-81FC-04F4300EDB93}" type="datetimeFigureOut">
              <a:rPr lang="en-US"/>
              <a:pPr>
                <a:defRPr/>
              </a:pPr>
              <a:t>4/20/2020</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dirty="0"/>
          </a:p>
        </p:txBody>
      </p:sp>
      <p:sp>
        <p:nvSpPr>
          <p:cNvPr id="6" name="Slide Number Placeholder 26"/>
          <p:cNvSpPr>
            <a:spLocks noGrp="1"/>
          </p:cNvSpPr>
          <p:nvPr>
            <p:ph type="sldNum" sz="quarter" idx="12"/>
          </p:nvPr>
        </p:nvSpPr>
        <p:spPr/>
        <p:txBody>
          <a:bodyPr/>
          <a:lstStyle>
            <a:lvl1pPr>
              <a:defRPr/>
            </a:lvl1pPr>
          </a:lstStyle>
          <a:p>
            <a:pPr>
              <a:defRPr/>
            </a:pPr>
            <a:fld id="{F20476D9-3898-42DB-BCAA-732B5145AB23}"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A134A472-1420-495A-BAEC-4D92DA48C058}" type="datetimeFigureOut">
              <a:rPr lang="en-US"/>
              <a:pPr>
                <a:defRPr/>
              </a:pPr>
              <a:t>4/20/2020</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01E2CEC4-5A96-4407-942A-72231C7AE52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C24BB183-4AB9-4A89-BDD7-BDB8404D032F}" type="datetimeFigureOut">
              <a:rPr lang="en-US"/>
              <a:pPr>
                <a:defRPr/>
              </a:pPr>
              <a:t>4/20/2020</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CA6867A8-6632-4D55-A8B5-6501D81870AB}"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935163"/>
            <a:ext cx="4038600"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35163"/>
            <a:ext cx="4038600"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6056430D-FF18-407A-930F-746568F51867}" type="datetimeFigureOut">
              <a:rPr lang="en-US"/>
              <a:pPr>
                <a:defRPr/>
              </a:pPr>
              <a:t>4/20/2020</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BED3BB70-731D-4062-BAE5-F74CEAF5A3BA}"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935163"/>
            <a:ext cx="8229600" cy="4389437"/>
          </a:xfrm>
        </p:spPr>
        <p:txBody>
          <a:bodyPr/>
          <a:lstStyle/>
          <a:p>
            <a:pPr lvl="0"/>
            <a:endParaRPr lang="en-US" noProof="0" dirty="0"/>
          </a:p>
        </p:txBody>
      </p:sp>
      <p:sp>
        <p:nvSpPr>
          <p:cNvPr id="4" name="Date Placeholder 9"/>
          <p:cNvSpPr>
            <a:spLocks noGrp="1"/>
          </p:cNvSpPr>
          <p:nvPr>
            <p:ph type="dt" sz="half" idx="10"/>
          </p:nvPr>
        </p:nvSpPr>
        <p:spPr/>
        <p:txBody>
          <a:bodyPr/>
          <a:lstStyle>
            <a:lvl1pPr>
              <a:defRPr/>
            </a:lvl1pPr>
          </a:lstStyle>
          <a:p>
            <a:pPr>
              <a:defRPr/>
            </a:pPr>
            <a:fld id="{E8C7F030-BD93-460A-882E-0E8C68FCB0A5}" type="datetimeFigureOut">
              <a:rPr lang="en-US"/>
              <a:pPr>
                <a:defRPr/>
              </a:pPr>
              <a:t>4/20/2020</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F70A69AE-5AC8-44CB-A4AA-95EB98E5B4E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0CC17B18-3413-43C0-84B4-BDF6D7470265}" type="datetimeFigureOut">
              <a:rPr lang="en-US"/>
              <a:pPr>
                <a:defRPr/>
              </a:pPr>
              <a:t>4/20/2020</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90230D9C-7CE9-4557-9900-C18920AA5E9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F40ED4D-B525-4EDD-A0FA-F2C1AD1F6A23}" type="datetimeFigureOut">
              <a:rPr lang="en-US"/>
              <a:pPr>
                <a:defRPr/>
              </a:pPr>
              <a:t>4/20/2020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215595F-57C3-4880-BCB5-5DAFF4214BE1}"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851EA952-3E3D-49F8-AD90-6070456C313D}" type="datetimeFigureOut">
              <a:rPr lang="en-US"/>
              <a:pPr>
                <a:defRPr/>
              </a:pPr>
              <a:t>4/20/2020</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A0459C2F-F126-44FE-B31F-21A8C4EADEC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fld id="{A1D7989B-A590-4FC6-AD9F-228DD6EC92F4}" type="datetimeFigureOut">
              <a:rPr lang="en-US"/>
              <a:pPr>
                <a:defRPr/>
              </a:pPr>
              <a:t>4/20/2020</a:t>
            </a:fld>
            <a:endParaRPr lang="en-US" dirty="0"/>
          </a:p>
        </p:txBody>
      </p:sp>
      <p:sp>
        <p:nvSpPr>
          <p:cNvPr id="8" name="Footer Placeholder 21"/>
          <p:cNvSpPr>
            <a:spLocks noGrp="1"/>
          </p:cNvSpPr>
          <p:nvPr>
            <p:ph type="ftr" sz="quarter" idx="11"/>
          </p:nvPr>
        </p:nvSpPr>
        <p:spPr/>
        <p:txBody>
          <a:bodyPr/>
          <a:lstStyle>
            <a:lvl1pPr>
              <a:defRPr/>
            </a:lvl1pPr>
          </a:lstStyle>
          <a:p>
            <a:pPr>
              <a:defRPr/>
            </a:pPr>
            <a:endParaRPr lang="en-US" dirty="0"/>
          </a:p>
        </p:txBody>
      </p:sp>
      <p:sp>
        <p:nvSpPr>
          <p:cNvPr id="9" name="Slide Number Placeholder 17"/>
          <p:cNvSpPr>
            <a:spLocks noGrp="1"/>
          </p:cNvSpPr>
          <p:nvPr>
            <p:ph type="sldNum" sz="quarter" idx="12"/>
          </p:nvPr>
        </p:nvSpPr>
        <p:spPr/>
        <p:txBody>
          <a:bodyPr/>
          <a:lstStyle>
            <a:lvl1pPr>
              <a:defRPr/>
            </a:lvl1pPr>
          </a:lstStyle>
          <a:p>
            <a:pPr>
              <a:defRPr/>
            </a:pPr>
            <a:fld id="{F25FE8C9-471B-4BDE-8A96-75D59DE55F6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81C95CDE-A5D6-4B1D-9C1A-9C1230ACEF68}" type="datetimeFigureOut">
              <a:rPr lang="en-US"/>
              <a:pPr>
                <a:defRPr/>
              </a:pPr>
              <a:t>4/20/2020</a:t>
            </a:fld>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dirty="0"/>
          </a:p>
        </p:txBody>
      </p:sp>
      <p:sp>
        <p:nvSpPr>
          <p:cNvPr id="5" name="Slide Number Placeholder 17"/>
          <p:cNvSpPr>
            <a:spLocks noGrp="1"/>
          </p:cNvSpPr>
          <p:nvPr>
            <p:ph type="sldNum" sz="quarter" idx="12"/>
          </p:nvPr>
        </p:nvSpPr>
        <p:spPr/>
        <p:txBody>
          <a:bodyPr/>
          <a:lstStyle>
            <a:lvl1pPr>
              <a:defRPr/>
            </a:lvl1pPr>
          </a:lstStyle>
          <a:p>
            <a:pPr>
              <a:defRPr/>
            </a:pPr>
            <a:fld id="{20D2DB78-D19E-4380-B7C7-1FE31EFE8CC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03D5A2F9-2611-45AD-B8C7-3D941AEB4917}" type="datetimeFigureOut">
              <a:rPr lang="en-US"/>
              <a:pPr>
                <a:defRPr/>
              </a:pPr>
              <a:t>4/20/2020</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56C79772-C0C0-4DAB-8D8F-C5CDEDA94E7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453ED742-1B5E-49EC-B26C-37BB3AF3A8F8}" type="datetimeFigureOut">
              <a:rPr lang="en-US"/>
              <a:pPr>
                <a:defRPr/>
              </a:pPr>
              <a:t>4/20/2020</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FA09D3EF-840F-4611-9AE8-31A8A8927188}"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a:t>Click icon to add picture</a:t>
            </a:r>
          </a:p>
        </p:txBody>
      </p:sp>
      <p:sp>
        <p:nvSpPr>
          <p:cNvPr id="9" name="Date Placeholder 4"/>
          <p:cNvSpPr>
            <a:spLocks noGrp="1"/>
          </p:cNvSpPr>
          <p:nvPr>
            <p:ph type="dt" sz="half" idx="10"/>
          </p:nvPr>
        </p:nvSpPr>
        <p:spPr/>
        <p:txBody>
          <a:bodyPr/>
          <a:lstStyle>
            <a:lvl1pPr>
              <a:defRPr/>
            </a:lvl1pPr>
          </a:lstStyle>
          <a:p>
            <a:pPr>
              <a:defRPr/>
            </a:pPr>
            <a:fld id="{960148C8-66BC-4FF3-AFC9-3D48150B6DDC}" type="datetimeFigureOut">
              <a:rPr lang="en-US"/>
              <a:pPr>
                <a:defRPr/>
              </a:pPr>
              <a:t>4/20/2020</a:t>
            </a:fld>
            <a:endParaRPr lang="en-US" dirty="0"/>
          </a:p>
        </p:txBody>
      </p:sp>
      <p:sp>
        <p:nvSpPr>
          <p:cNvPr id="10" name="Footer Placeholder 5"/>
          <p:cNvSpPr>
            <a:spLocks noGrp="1"/>
          </p:cNvSpPr>
          <p:nvPr>
            <p:ph type="ftr" sz="quarter" idx="11"/>
          </p:nvPr>
        </p:nvSpPr>
        <p:spPr/>
        <p:txBody>
          <a:bodyPr/>
          <a:lstStyle>
            <a:lvl1pPr>
              <a:defRPr/>
            </a:lvl1pPr>
          </a:lstStyle>
          <a:p>
            <a:pPr>
              <a:defRPr/>
            </a:pPr>
            <a:endParaRPr lang="en-US" dirty="0"/>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8FC2E5AB-E5C7-4296-9C4B-23D0547BBE7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FA0C22CC-5835-4554-97A1-C00CB03679B7}" type="datetimeFigureOut">
              <a:rPr lang="en-US"/>
              <a:pPr>
                <a:defRPr/>
              </a:pPr>
              <a:t>4/20/2020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4C2F10CC-0644-4E66-82A1-0C9BFA004F4A}" type="slidenum">
              <a:rPr lang="en-US"/>
              <a:pPr>
                <a:defRPr/>
              </a:pPr>
              <a:t>‹#›</a:t>
            </a:fld>
            <a:endParaRPr lang="en-US"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grpSp>
    </p:spTree>
  </p:cSld>
  <p:clrMap bg1="lt1" tx1="dk1" bg2="lt2" tx2="dk2" accent1="accent1" accent2="accent2" accent3="accent3" accent4="accent4" accent5="accent5" accent6="accent6" hlink="hlink" folHlink="folHlink"/>
  <p:sldLayoutIdLst>
    <p:sldLayoutId id="2147483698" r:id="rId1"/>
    <p:sldLayoutId id="2147483697" r:id="rId2"/>
    <p:sldLayoutId id="2147483699" r:id="rId3"/>
    <p:sldLayoutId id="2147483696" r:id="rId4"/>
    <p:sldLayoutId id="2147483695" r:id="rId5"/>
    <p:sldLayoutId id="2147483694" r:id="rId6"/>
    <p:sldLayoutId id="2147483693" r:id="rId7"/>
    <p:sldLayoutId id="2147483692" r:id="rId8"/>
    <p:sldLayoutId id="2147483700" r:id="rId9"/>
    <p:sldLayoutId id="2147483691" r:id="rId10"/>
    <p:sldLayoutId id="2147483690" r:id="rId11"/>
    <p:sldLayoutId id="2147483689" r:id="rId12"/>
    <p:sldLayoutId id="2147483688" r:id="rId13"/>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http://www.nightsky.ie/wp-content/uploads/2010/01/betelgeuse_sun-761608.jp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javascript:openWin('support/HR_static')"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http://aspire.cosmic-ray.org/labs/star_life/images/hr_static.jpg" TargetMode="Externa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14400" y="1295400"/>
            <a:ext cx="7580376" cy="762000"/>
          </a:xfrm>
        </p:spPr>
        <p:txBody>
          <a:bodyPr>
            <a:normAutofit fontScale="90000"/>
          </a:bodyPr>
          <a:lstStyle/>
          <a:p>
            <a:pPr algn="just" eaLnBrk="1" fontAlgn="auto" hangingPunct="1">
              <a:spcAft>
                <a:spcPts val="0"/>
              </a:spcAft>
              <a:defRPr/>
            </a:pPr>
            <a:r>
              <a:rPr lang="en-US" dirty="0"/>
              <a:t>Elementary Science</a:t>
            </a:r>
          </a:p>
        </p:txBody>
      </p:sp>
      <p:sp>
        <p:nvSpPr>
          <p:cNvPr id="17410" name="Content Placeholder 5"/>
          <p:cNvSpPr>
            <a:spLocks noGrp="1"/>
          </p:cNvSpPr>
          <p:nvPr>
            <p:ph type="subTitle" idx="1"/>
          </p:nvPr>
        </p:nvSpPr>
        <p:spPr>
          <a:xfrm>
            <a:off x="3581400" y="2819400"/>
            <a:ext cx="4724400" cy="1114425"/>
          </a:xfrm>
        </p:spPr>
        <p:txBody>
          <a:bodyPr/>
          <a:lstStyle/>
          <a:p>
            <a:pPr marR="0" algn="l" eaLnBrk="1" hangingPunct="1"/>
            <a:r>
              <a:rPr lang="en-US" sz="3600" b="1" dirty="0"/>
              <a:t>Science Focus Lesson</a:t>
            </a:r>
          </a:p>
          <a:p>
            <a:pPr marR="0" algn="l" eaLnBrk="1" hangingPunct="1"/>
            <a:r>
              <a:rPr lang="en-US" sz="3600" b="1" dirty="0">
                <a:latin typeface="+mj-lt"/>
              </a:rPr>
              <a:t>SC.5.E.5.1</a:t>
            </a:r>
          </a:p>
          <a:p>
            <a:pPr marR="0" algn="l" eaLnBrk="1" hangingPunct="1"/>
            <a:r>
              <a:rPr lang="en-US" sz="3600" b="1" dirty="0"/>
              <a:t>Galaxies </a:t>
            </a:r>
          </a:p>
        </p:txBody>
      </p:sp>
      <p:pic>
        <p:nvPicPr>
          <p:cNvPr id="17411" name="Picture 6" descr="magnifying.jpg"/>
          <p:cNvPicPr>
            <a:picLocks noChangeAspect="1"/>
          </p:cNvPicPr>
          <p:nvPr/>
        </p:nvPicPr>
        <p:blipFill>
          <a:blip r:embed="rId3" cstate="print"/>
          <a:srcRect/>
          <a:stretch>
            <a:fillRect/>
          </a:stretch>
        </p:blipFill>
        <p:spPr bwMode="auto">
          <a:xfrm>
            <a:off x="762000" y="2322513"/>
            <a:ext cx="2590800" cy="3579812"/>
          </a:xfrm>
          <a:prstGeom prst="rect">
            <a:avLst/>
          </a:prstGeom>
          <a:noFill/>
          <a:ln w="9525">
            <a:noFill/>
            <a:miter lim="800000"/>
            <a:headEnd/>
            <a:tailEnd/>
          </a:ln>
        </p:spPr>
      </p:pic>
      <p:sp>
        <p:nvSpPr>
          <p:cNvPr id="6" name="TextBox 5"/>
          <p:cNvSpPr txBox="1"/>
          <p:nvPr/>
        </p:nvSpPr>
        <p:spPr>
          <a:xfrm>
            <a:off x="3733800" y="5715000"/>
            <a:ext cx="4572000" cy="369332"/>
          </a:xfrm>
          <a:prstGeom prst="rect">
            <a:avLst/>
          </a:prstGeom>
          <a:noFill/>
        </p:spPr>
        <p:txBody>
          <a:bodyPr wrap="square" rtlCol="0">
            <a:spAutoFit/>
          </a:bodyPr>
          <a:lstStyle/>
          <a:p>
            <a:r>
              <a:rPr lang="en-US" dirty="0"/>
              <a:t>Polk County Public Schools</a:t>
            </a:r>
          </a:p>
        </p:txBody>
      </p:sp>
      <p:pic>
        <p:nvPicPr>
          <p:cNvPr id="8" name="Picture 7" descr="(adv print) 2005PCSBLogo_color.png"/>
          <p:cNvPicPr>
            <a:picLocks noChangeAspect="1"/>
          </p:cNvPicPr>
          <p:nvPr/>
        </p:nvPicPr>
        <p:blipFill>
          <a:blip r:embed="rId4" cstate="print"/>
          <a:stretch>
            <a:fillRect/>
          </a:stretch>
        </p:blipFill>
        <p:spPr>
          <a:xfrm>
            <a:off x="7391400" y="5181600"/>
            <a:ext cx="1371600" cy="1371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86800" cy="1569660"/>
          </a:xfrm>
          <a:prstGeom prst="rect">
            <a:avLst/>
          </a:prstGeom>
          <a:noFill/>
        </p:spPr>
        <p:txBody>
          <a:bodyPr wrap="square" rtlCol="0">
            <a:spAutoFit/>
          </a:bodyPr>
          <a:lstStyle/>
          <a:p>
            <a:pPr algn="ctr"/>
            <a:r>
              <a:rPr lang="en-US" sz="4800" dirty="0">
                <a:solidFill>
                  <a:schemeClr val="accent1"/>
                </a:solidFill>
                <a:latin typeface="+mj-lt"/>
              </a:rPr>
              <a:t>How does the Sun compare to other stars?</a:t>
            </a:r>
          </a:p>
        </p:txBody>
      </p:sp>
      <p:sp>
        <p:nvSpPr>
          <p:cNvPr id="10" name="Content Placeholder 5"/>
          <p:cNvSpPr txBox="1">
            <a:spLocks/>
          </p:cNvSpPr>
          <p:nvPr/>
        </p:nvSpPr>
        <p:spPr>
          <a:xfrm>
            <a:off x="0" y="1828801"/>
            <a:ext cx="9144000" cy="2057400"/>
          </a:xfrm>
          <a:prstGeom prst="rect">
            <a:avLst/>
          </a:prstGeom>
        </p:spPr>
        <p:txBody>
          <a:bodyPr/>
          <a:lstStyle/>
          <a:p>
            <a:pPr marL="273050" lvl="0" indent="-273050" eaLnBrk="0" hangingPunct="0">
              <a:spcBef>
                <a:spcPct val="20000"/>
              </a:spcBef>
              <a:buClr>
                <a:srgbClr val="0BD0D9"/>
              </a:buClr>
              <a:buSzPct val="95000"/>
              <a:buFont typeface="Wingdings 2" pitchFamily="18" charset="2"/>
              <a:buChar char=""/>
              <a:defRPr/>
            </a:pPr>
            <a:r>
              <a:rPr lang="en-US" sz="2800" dirty="0"/>
              <a:t>The Sun is a medium size star;  it appears much larger than all of the other stars because it is so close to us and the other stars are very far away.</a:t>
            </a:r>
          </a:p>
          <a:p>
            <a:pPr marL="273050" lvl="0" indent="-273050" eaLnBrk="0" hangingPunct="0">
              <a:spcBef>
                <a:spcPct val="20000"/>
              </a:spcBef>
              <a:buClr>
                <a:srgbClr val="0BD0D9"/>
              </a:buClr>
              <a:buSzPct val="95000"/>
              <a:defRPr/>
            </a:pPr>
            <a:endParaRPr lang="en-US" sz="2800" noProof="0" dirty="0">
              <a:latin typeface="+mn-lt"/>
            </a:endParaRPr>
          </a:p>
          <a:p>
            <a:pPr marL="273050" lvl="0" indent="-273050" eaLnBrk="0" hangingPunct="0">
              <a:spcBef>
                <a:spcPct val="20000"/>
              </a:spcBef>
              <a:buClr>
                <a:srgbClr val="0BD0D9"/>
              </a:buClr>
              <a:buSzPct val="95000"/>
              <a:defRPr/>
            </a:pPr>
            <a:br>
              <a:rPr lang="en-US" sz="2400" dirty="0"/>
            </a:br>
            <a:br>
              <a:rPr lang="en-US" sz="2400" dirty="0"/>
            </a:b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pic>
        <p:nvPicPr>
          <p:cNvPr id="39937" name="il_fi" descr="http://www.nightsky.ie/wp-content/uploads/2010/01/betelgeuse_sun-761608.jpg"/>
          <p:cNvPicPr>
            <a:picLocks noChangeAspect="1" noChangeArrowheads="1"/>
          </p:cNvPicPr>
          <p:nvPr/>
        </p:nvPicPr>
        <p:blipFill>
          <a:blip r:embed="rId3" r:link="rId4" cstate="print"/>
          <a:srcRect/>
          <a:stretch>
            <a:fillRect/>
          </a:stretch>
        </p:blipFill>
        <p:spPr bwMode="auto">
          <a:xfrm>
            <a:off x="2362200" y="3429000"/>
            <a:ext cx="4230687" cy="30670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p:cNvSpPr>
          <p:nvPr/>
        </p:nvSpPr>
        <p:spPr>
          <a:xfrm>
            <a:off x="457200" y="704850"/>
            <a:ext cx="8229600" cy="742950"/>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5000" b="0" i="0" u="none" strike="noStrike" kern="1200" cap="none" spc="0" normalizeH="0" baseline="0" noProof="0" dirty="0">
                <a:ln>
                  <a:noFill/>
                </a:ln>
                <a:solidFill>
                  <a:schemeClr val="tx2"/>
                </a:solidFill>
                <a:effectLst/>
                <a:uLnTx/>
                <a:uFillTx/>
                <a:latin typeface="+mj-lt"/>
                <a:ea typeface="+mj-ea"/>
                <a:cs typeface="+mj-cs"/>
              </a:rPr>
              <a:t>Summarizing</a:t>
            </a:r>
          </a:p>
        </p:txBody>
      </p:sp>
      <p:pic>
        <p:nvPicPr>
          <p:cNvPr id="3" name="Picture 5" descr="MCj04077340000[1]"/>
          <p:cNvPicPr>
            <a:picLocks noChangeAspect="1" noChangeArrowheads="1"/>
          </p:cNvPicPr>
          <p:nvPr/>
        </p:nvPicPr>
        <p:blipFill>
          <a:blip r:embed="rId3" cstate="print"/>
          <a:srcRect/>
          <a:stretch>
            <a:fillRect/>
          </a:stretch>
        </p:blipFill>
        <p:spPr bwMode="auto">
          <a:xfrm>
            <a:off x="7315200" y="228600"/>
            <a:ext cx="1524000" cy="1524000"/>
          </a:xfrm>
          <a:prstGeom prst="rect">
            <a:avLst/>
          </a:prstGeom>
          <a:noFill/>
        </p:spPr>
      </p:pic>
      <p:sp>
        <p:nvSpPr>
          <p:cNvPr id="10" name="TextBox 9"/>
          <p:cNvSpPr txBox="1"/>
          <p:nvPr/>
        </p:nvSpPr>
        <p:spPr>
          <a:xfrm>
            <a:off x="304800" y="2895600"/>
            <a:ext cx="8458200" cy="2554545"/>
          </a:xfrm>
          <a:prstGeom prst="rect">
            <a:avLst/>
          </a:prstGeom>
          <a:noFill/>
        </p:spPr>
        <p:txBody>
          <a:bodyPr wrap="square" rtlCol="0">
            <a:spAutoFit/>
          </a:bodyPr>
          <a:lstStyle/>
          <a:p>
            <a:pPr marL="342900" indent="-342900"/>
            <a:r>
              <a:rPr lang="en-US" sz="3200" b="1" dirty="0">
                <a:latin typeface="+mj-lt"/>
              </a:rPr>
              <a:t>How can an object appear smaller than another object if it is really much larger than that object? </a:t>
            </a:r>
          </a:p>
          <a:p>
            <a:pPr marL="342900" indent="-342900"/>
            <a:r>
              <a:rPr lang="en-US" sz="3200" dirty="0">
                <a:latin typeface="+mj-lt"/>
              </a:rPr>
              <a:t>Ex. The star Betelgeuse is much larger than our Sun but </a:t>
            </a:r>
            <a:r>
              <a:rPr lang="en-US" sz="3200" dirty="0" err="1">
                <a:latin typeface="+mj-lt"/>
              </a:rPr>
              <a:t>theSun</a:t>
            </a:r>
            <a:r>
              <a:rPr lang="en-US" sz="3200" dirty="0">
                <a:latin typeface="+mj-lt"/>
              </a:rPr>
              <a:t> appears larger.</a:t>
            </a:r>
          </a:p>
        </p:txBody>
      </p:sp>
      <p:sp>
        <p:nvSpPr>
          <p:cNvPr id="15" name="TextBox 14"/>
          <p:cNvSpPr txBox="1"/>
          <p:nvPr/>
        </p:nvSpPr>
        <p:spPr>
          <a:xfrm>
            <a:off x="152400" y="1524000"/>
            <a:ext cx="8001000" cy="1200329"/>
          </a:xfrm>
          <a:prstGeom prst="rect">
            <a:avLst/>
          </a:prstGeom>
          <a:noFill/>
        </p:spPr>
        <p:txBody>
          <a:bodyPr wrap="square" rtlCol="0">
            <a:spAutoFit/>
          </a:bodyPr>
          <a:lstStyle/>
          <a:p>
            <a:pPr algn="ctr"/>
            <a:r>
              <a:rPr lang="en-US" sz="3600" dirty="0">
                <a:solidFill>
                  <a:srgbClr val="FF0000"/>
                </a:solidFill>
                <a:latin typeface="+mj-lt"/>
              </a:rPr>
              <a:t>In your science journal answer the question below with your partner.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10596" name="Text Box 7"/>
          <p:cNvSpPr txBox="1">
            <a:spLocks noChangeArrowheads="1"/>
          </p:cNvSpPr>
          <p:nvPr/>
        </p:nvSpPr>
        <p:spPr bwMode="auto">
          <a:xfrm>
            <a:off x="609600" y="990600"/>
            <a:ext cx="8229600" cy="523220"/>
          </a:xfrm>
          <a:prstGeom prst="rect">
            <a:avLst/>
          </a:prstGeom>
          <a:noFill/>
          <a:ln w="9525">
            <a:noFill/>
            <a:miter lim="800000"/>
            <a:headEnd/>
            <a:tailEnd/>
          </a:ln>
        </p:spPr>
        <p:txBody>
          <a:bodyPr>
            <a:spAutoFit/>
          </a:bodyPr>
          <a:lstStyle/>
          <a:p>
            <a:pPr>
              <a:spcBef>
                <a:spcPct val="50000"/>
              </a:spcBef>
            </a:pPr>
            <a:r>
              <a:rPr lang="en-US" sz="2800" dirty="0"/>
              <a:t>Guided Instruction:</a:t>
            </a:r>
          </a:p>
        </p:txBody>
      </p:sp>
      <p:sp>
        <p:nvSpPr>
          <p:cNvPr id="4" name="TextBox 3"/>
          <p:cNvSpPr txBox="1"/>
          <p:nvPr/>
        </p:nvSpPr>
        <p:spPr>
          <a:xfrm>
            <a:off x="685800" y="1676400"/>
            <a:ext cx="7848600" cy="3785652"/>
          </a:xfrm>
          <a:prstGeom prst="rect">
            <a:avLst/>
          </a:prstGeom>
          <a:noFill/>
        </p:spPr>
        <p:txBody>
          <a:bodyPr wrap="square" rtlCol="0">
            <a:spAutoFit/>
          </a:bodyPr>
          <a:lstStyle/>
          <a:p>
            <a:r>
              <a:rPr lang="en-US" sz="2400" b="1" dirty="0"/>
              <a:t>A star named Sirius appears as the brightest star in the night time sky, even though a star named Pollux actually gives off more light. Which of the following best explains why Sirius appears brighter than Pollux in our nighttime sky? </a:t>
            </a:r>
          </a:p>
          <a:p>
            <a:endParaRPr lang="en-US" sz="2400" b="1" dirty="0"/>
          </a:p>
          <a:p>
            <a:pPr marL="457200" indent="-457200">
              <a:buFont typeface="+mj-lt"/>
              <a:buAutoNum type="alphaLcPeriod"/>
            </a:pPr>
            <a:r>
              <a:rPr lang="en-US" sz="2400" dirty="0"/>
              <a:t> Sirius has a different color than Pollux does. </a:t>
            </a:r>
          </a:p>
          <a:p>
            <a:pPr marL="457200" indent="-457200">
              <a:buFont typeface="+mj-lt"/>
              <a:buAutoNum type="alphaLcPeriod"/>
            </a:pPr>
            <a:r>
              <a:rPr lang="en-US" sz="2400" dirty="0"/>
              <a:t> Sirius has different gases than Pollux does. </a:t>
            </a:r>
          </a:p>
          <a:p>
            <a:pPr marL="457200" indent="-457200">
              <a:buFont typeface="+mj-lt"/>
              <a:buAutoNum type="alphaLcPeriod"/>
            </a:pPr>
            <a:r>
              <a:rPr lang="en-US" sz="2400" dirty="0"/>
              <a:t> Sirius is closer to Earth than Pollux is. </a:t>
            </a:r>
          </a:p>
          <a:p>
            <a:pPr marL="457200" indent="-457200">
              <a:buFont typeface="+mj-lt"/>
              <a:buAutoNum type="alphaLcPeriod"/>
            </a:pPr>
            <a:r>
              <a:rPr lang="en-US" sz="2400" dirty="0"/>
              <a:t> Sirius is larger than Pollux is.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5"/>
          <p:cNvSpPr txBox="1">
            <a:spLocks noChangeArrowheads="1"/>
          </p:cNvSpPr>
          <p:nvPr/>
        </p:nvSpPr>
        <p:spPr bwMode="auto">
          <a:xfrm>
            <a:off x="609600" y="990600"/>
            <a:ext cx="8229600" cy="519113"/>
          </a:xfrm>
          <a:prstGeom prst="rect">
            <a:avLst/>
          </a:prstGeom>
          <a:noFill/>
          <a:ln w="9525">
            <a:noFill/>
            <a:miter lim="800000"/>
            <a:headEnd/>
            <a:tailEnd/>
          </a:ln>
        </p:spPr>
        <p:txBody>
          <a:bodyPr>
            <a:spAutoFit/>
          </a:bodyPr>
          <a:lstStyle/>
          <a:p>
            <a:pPr>
              <a:spcBef>
                <a:spcPct val="50000"/>
              </a:spcBef>
            </a:pPr>
            <a:endParaRPr lang="en-US" sz="2800" dirty="0"/>
          </a:p>
        </p:txBody>
      </p:sp>
      <p:sp>
        <p:nvSpPr>
          <p:cNvPr id="20484" name="Text Box 10"/>
          <p:cNvSpPr txBox="1">
            <a:spLocks noChangeArrowheads="1"/>
          </p:cNvSpPr>
          <p:nvPr/>
        </p:nvSpPr>
        <p:spPr bwMode="auto">
          <a:xfrm>
            <a:off x="685800" y="838200"/>
            <a:ext cx="7696200" cy="769938"/>
          </a:xfrm>
          <a:prstGeom prst="rect">
            <a:avLst/>
          </a:prstGeom>
          <a:noFill/>
          <a:ln w="9525">
            <a:noFill/>
            <a:miter lim="800000"/>
            <a:headEnd/>
            <a:tailEnd/>
          </a:ln>
        </p:spPr>
        <p:txBody>
          <a:bodyPr>
            <a:spAutoFit/>
          </a:bodyPr>
          <a:lstStyle/>
          <a:p>
            <a:pPr>
              <a:spcBef>
                <a:spcPct val="50000"/>
              </a:spcBef>
            </a:pPr>
            <a:r>
              <a:rPr lang="en-US" sz="4400" dirty="0"/>
              <a:t>The answer is</a:t>
            </a:r>
            <a:endParaRPr lang="en-US" sz="4400" dirty="0">
              <a:solidFill>
                <a:srgbClr val="0000FF"/>
              </a:solidFill>
            </a:endParaRPr>
          </a:p>
        </p:txBody>
      </p:sp>
      <p:sp>
        <p:nvSpPr>
          <p:cNvPr id="5" name="TextBox 4"/>
          <p:cNvSpPr txBox="1"/>
          <p:nvPr/>
        </p:nvSpPr>
        <p:spPr>
          <a:xfrm rot="565840">
            <a:off x="4539521" y="627978"/>
            <a:ext cx="1283898" cy="1569660"/>
          </a:xfrm>
          <a:prstGeom prst="rect">
            <a:avLst/>
          </a:prstGeom>
          <a:noFill/>
        </p:spPr>
        <p:txBody>
          <a:bodyPr>
            <a:spAutoFit/>
          </a:bodyPr>
          <a:lstStyle/>
          <a:p>
            <a:pPr>
              <a:defRPr/>
            </a:pPr>
            <a:r>
              <a:rPr lang="en-US" sz="96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C</a:t>
            </a:r>
          </a:p>
        </p:txBody>
      </p:sp>
      <p:sp>
        <p:nvSpPr>
          <p:cNvPr id="7" name="Rectangle 6"/>
          <p:cNvSpPr/>
          <p:nvPr/>
        </p:nvSpPr>
        <p:spPr>
          <a:xfrm>
            <a:off x="685800" y="2819400"/>
            <a:ext cx="7467600" cy="2308324"/>
          </a:xfrm>
          <a:prstGeom prst="rect">
            <a:avLst/>
          </a:prstGeom>
        </p:spPr>
        <p:txBody>
          <a:bodyPr wrap="square">
            <a:spAutoFit/>
          </a:bodyPr>
          <a:lstStyle/>
          <a:p>
            <a:pPr marL="514350" indent="-514350">
              <a:spcBef>
                <a:spcPct val="50000"/>
              </a:spcBef>
            </a:pPr>
            <a:r>
              <a:rPr lang="en-US" sz="3600" dirty="0"/>
              <a:t>Sirius is closer to Earth than Pollux. When a star is closer to the earth it can appear larger than other stars that may be bigger.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10596" name="Text Box 7"/>
          <p:cNvSpPr txBox="1">
            <a:spLocks noChangeArrowheads="1"/>
          </p:cNvSpPr>
          <p:nvPr/>
        </p:nvSpPr>
        <p:spPr bwMode="auto">
          <a:xfrm>
            <a:off x="228600" y="381000"/>
            <a:ext cx="8229600" cy="523220"/>
          </a:xfrm>
          <a:prstGeom prst="rect">
            <a:avLst/>
          </a:prstGeom>
          <a:noFill/>
          <a:ln w="9525">
            <a:noFill/>
            <a:miter lim="800000"/>
            <a:headEnd/>
            <a:tailEnd/>
          </a:ln>
        </p:spPr>
        <p:txBody>
          <a:bodyPr>
            <a:spAutoFit/>
          </a:bodyPr>
          <a:lstStyle/>
          <a:p>
            <a:pPr>
              <a:spcBef>
                <a:spcPct val="50000"/>
              </a:spcBef>
            </a:pPr>
            <a:r>
              <a:rPr lang="en-US" sz="2800" dirty="0"/>
              <a:t>Guided Instruction:</a:t>
            </a:r>
          </a:p>
        </p:txBody>
      </p:sp>
      <p:sp>
        <p:nvSpPr>
          <p:cNvPr id="110600" name="Text Box 12"/>
          <p:cNvSpPr txBox="1">
            <a:spLocks noChangeArrowheads="1"/>
          </p:cNvSpPr>
          <p:nvPr/>
        </p:nvSpPr>
        <p:spPr bwMode="auto">
          <a:xfrm>
            <a:off x="304800" y="838200"/>
            <a:ext cx="8305800" cy="5632311"/>
          </a:xfrm>
          <a:prstGeom prst="rect">
            <a:avLst/>
          </a:prstGeom>
          <a:noFill/>
          <a:ln w="9525">
            <a:noFill/>
            <a:miter lim="800000"/>
            <a:headEnd/>
            <a:tailEnd/>
          </a:ln>
        </p:spPr>
        <p:txBody>
          <a:bodyPr wrap="square">
            <a:spAutoFit/>
          </a:bodyPr>
          <a:lstStyle/>
          <a:p>
            <a:r>
              <a:rPr lang="en-US" sz="2400" b="1" dirty="0"/>
              <a:t>There are so many stars in the universe that it is hard to count them.</a:t>
            </a:r>
          </a:p>
          <a:p>
            <a:r>
              <a:rPr lang="en-US" sz="2400" b="1" dirty="0"/>
              <a:t>Our Sun is a star that is located near the edge of the large group of stars shown here.</a:t>
            </a:r>
          </a:p>
          <a:p>
            <a:endParaRPr lang="en-US" sz="2400" b="1" dirty="0"/>
          </a:p>
          <a:p>
            <a:endParaRPr lang="en-US" sz="2400" b="1" dirty="0"/>
          </a:p>
          <a:p>
            <a:endParaRPr lang="en-US" sz="2400" b="1" dirty="0"/>
          </a:p>
          <a:p>
            <a:endParaRPr lang="en-US" sz="2400" b="1" dirty="0"/>
          </a:p>
          <a:p>
            <a:endParaRPr lang="en-US" sz="2400" b="1" dirty="0"/>
          </a:p>
          <a:p>
            <a:endParaRPr lang="en-US" sz="2400" b="1" dirty="0"/>
          </a:p>
          <a:p>
            <a:r>
              <a:rPr lang="en-US" sz="2400" b="1" dirty="0"/>
              <a:t>What is this large group of stars called?</a:t>
            </a:r>
          </a:p>
          <a:p>
            <a:pPr marL="457200" indent="-457200">
              <a:buFont typeface="+mj-lt"/>
              <a:buAutoNum type="alphaLcPeriod"/>
            </a:pPr>
            <a:r>
              <a:rPr lang="en-US" sz="2400" dirty="0"/>
              <a:t> the Milky Way galaxy</a:t>
            </a:r>
          </a:p>
          <a:p>
            <a:pPr marL="457200" indent="-457200">
              <a:buFont typeface="+mj-lt"/>
              <a:buAutoNum type="alphaLcPeriod"/>
            </a:pPr>
            <a:r>
              <a:rPr lang="en-US" sz="2400" dirty="0"/>
              <a:t> the universe</a:t>
            </a:r>
          </a:p>
          <a:p>
            <a:pPr marL="457200" indent="-457200">
              <a:buFont typeface="+mj-lt"/>
              <a:buAutoNum type="alphaLcPeriod"/>
            </a:pPr>
            <a:r>
              <a:rPr lang="en-US" sz="2400" dirty="0"/>
              <a:t> the Whirlpool galaxy</a:t>
            </a:r>
          </a:p>
          <a:p>
            <a:pPr marL="457200" indent="-457200">
              <a:buFont typeface="+mj-lt"/>
              <a:buAutoNum type="alphaLcPeriod"/>
            </a:pPr>
            <a:r>
              <a:rPr lang="en-US" sz="2400" dirty="0"/>
              <a:t> the solar system </a:t>
            </a:r>
            <a:endParaRPr lang="en-US" sz="1600" dirty="0"/>
          </a:p>
        </p:txBody>
      </p:sp>
      <p:pic>
        <p:nvPicPr>
          <p:cNvPr id="27649" name="Picture 1"/>
          <p:cNvPicPr>
            <a:picLocks noChangeAspect="1" noChangeArrowheads="1"/>
          </p:cNvPicPr>
          <p:nvPr/>
        </p:nvPicPr>
        <p:blipFill>
          <a:blip r:embed="rId3" cstate="print"/>
          <a:srcRect/>
          <a:stretch>
            <a:fillRect/>
          </a:stretch>
        </p:blipFill>
        <p:spPr bwMode="auto">
          <a:xfrm>
            <a:off x="5410200" y="2209800"/>
            <a:ext cx="3299968" cy="22098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28600" y="2133600"/>
            <a:ext cx="8077200" cy="3970318"/>
          </a:xfrm>
          <a:prstGeom prst="rect">
            <a:avLst/>
          </a:prstGeom>
        </p:spPr>
        <p:txBody>
          <a:bodyPr wrap="square">
            <a:spAutoFit/>
          </a:bodyPr>
          <a:lstStyle/>
          <a:p>
            <a:pPr lvl="1"/>
            <a:r>
              <a:rPr lang="en-US" sz="3600" b="1" dirty="0"/>
              <a:t>The sun is in the Milky Way Galaxy which includes many other stars.  </a:t>
            </a:r>
          </a:p>
          <a:p>
            <a:pPr lvl="1"/>
            <a:endParaRPr lang="en-US" sz="3600" dirty="0"/>
          </a:p>
          <a:p>
            <a:pPr lvl="1"/>
            <a:r>
              <a:rPr lang="en-US" sz="3600" dirty="0"/>
              <a:t>The only star in our solar system is the Sun and there are multiple galaxies in the universe</a:t>
            </a:r>
            <a:r>
              <a:rPr lang="en-US" sz="2800" dirty="0"/>
              <a:t>. </a:t>
            </a:r>
          </a:p>
        </p:txBody>
      </p:sp>
      <p:sp>
        <p:nvSpPr>
          <p:cNvPr id="20484" name="Text Box 10"/>
          <p:cNvSpPr txBox="1">
            <a:spLocks noChangeArrowheads="1"/>
          </p:cNvSpPr>
          <p:nvPr/>
        </p:nvSpPr>
        <p:spPr bwMode="auto">
          <a:xfrm>
            <a:off x="533400" y="914400"/>
            <a:ext cx="5334000" cy="769441"/>
          </a:xfrm>
          <a:prstGeom prst="rect">
            <a:avLst/>
          </a:prstGeom>
          <a:noFill/>
          <a:ln w="9525">
            <a:noFill/>
            <a:miter lim="800000"/>
            <a:headEnd/>
            <a:tailEnd/>
          </a:ln>
        </p:spPr>
        <p:txBody>
          <a:bodyPr wrap="square">
            <a:spAutoFit/>
          </a:bodyPr>
          <a:lstStyle/>
          <a:p>
            <a:pPr>
              <a:spcBef>
                <a:spcPct val="50000"/>
              </a:spcBef>
            </a:pPr>
            <a:r>
              <a:rPr lang="en-US" sz="4400" dirty="0"/>
              <a:t>The answer is</a:t>
            </a:r>
            <a:endParaRPr lang="en-US" sz="4400" dirty="0">
              <a:solidFill>
                <a:srgbClr val="0000FF"/>
              </a:solidFill>
            </a:endParaRPr>
          </a:p>
        </p:txBody>
      </p:sp>
      <p:sp>
        <p:nvSpPr>
          <p:cNvPr id="5" name="TextBox 4"/>
          <p:cNvSpPr txBox="1"/>
          <p:nvPr/>
        </p:nvSpPr>
        <p:spPr>
          <a:xfrm rot="565840">
            <a:off x="5070532" y="504549"/>
            <a:ext cx="1637509" cy="1569660"/>
          </a:xfrm>
          <a:prstGeom prst="rect">
            <a:avLst/>
          </a:prstGeom>
          <a:solidFill>
            <a:schemeClr val="bg1"/>
          </a:solidFill>
        </p:spPr>
        <p:txBody>
          <a:bodyPr wrap="square">
            <a:spAutoFit/>
          </a:bodyPr>
          <a:lstStyle/>
          <a:p>
            <a:pPr>
              <a:defRPr/>
            </a:pPr>
            <a:r>
              <a:rPr lang="en-US" sz="96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a:t>
            </a:r>
            <a:endParaRPr lang="en-US" sz="20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6" name="Text Box 7"/>
          <p:cNvSpPr txBox="1">
            <a:spLocks noChangeArrowheads="1"/>
          </p:cNvSpPr>
          <p:nvPr/>
        </p:nvSpPr>
        <p:spPr bwMode="auto">
          <a:xfrm>
            <a:off x="533400" y="914400"/>
            <a:ext cx="5334000" cy="523220"/>
          </a:xfrm>
          <a:prstGeom prst="rect">
            <a:avLst/>
          </a:prstGeom>
          <a:noFill/>
          <a:ln w="9525">
            <a:noFill/>
            <a:miter lim="800000"/>
            <a:headEnd/>
            <a:tailEnd/>
          </a:ln>
        </p:spPr>
        <p:txBody>
          <a:bodyPr wrap="square">
            <a:spAutoFit/>
          </a:bodyPr>
          <a:lstStyle/>
          <a:p>
            <a:pPr>
              <a:spcBef>
                <a:spcPct val="50000"/>
              </a:spcBef>
            </a:pPr>
            <a:r>
              <a:rPr lang="en-US" sz="2800" dirty="0"/>
              <a:t>Guided Instruction</a:t>
            </a:r>
          </a:p>
        </p:txBody>
      </p:sp>
      <p:sp>
        <p:nvSpPr>
          <p:cNvPr id="5" name="Rectangle 4"/>
          <p:cNvSpPr/>
          <p:nvPr/>
        </p:nvSpPr>
        <p:spPr>
          <a:xfrm>
            <a:off x="609600" y="1447800"/>
            <a:ext cx="7924800" cy="5262979"/>
          </a:xfrm>
          <a:prstGeom prst="rect">
            <a:avLst/>
          </a:prstGeom>
        </p:spPr>
        <p:txBody>
          <a:bodyPr wrap="square">
            <a:spAutoFit/>
          </a:bodyPr>
          <a:lstStyle/>
          <a:p>
            <a:r>
              <a:rPr lang="en-US" sz="2800" b="1" dirty="0"/>
              <a:t>The Sun, like other stars, is a ball of hot, glowing gas. Which statement best describes the Sun?</a:t>
            </a:r>
          </a:p>
          <a:p>
            <a:endParaRPr lang="en-US" sz="2800" b="1" dirty="0"/>
          </a:p>
          <a:p>
            <a:pPr marL="514350" indent="-514350">
              <a:buFont typeface="+mj-lt"/>
              <a:buAutoNum type="alphaLcPeriod"/>
            </a:pPr>
            <a:r>
              <a:rPr lang="en-US" sz="2800" dirty="0"/>
              <a:t> The Sun is one of billions of stars in the universe.</a:t>
            </a:r>
          </a:p>
          <a:p>
            <a:pPr marL="514350" indent="-514350">
              <a:buFont typeface="+mj-lt"/>
              <a:buAutoNum type="alphaLcPeriod"/>
            </a:pPr>
            <a:r>
              <a:rPr lang="en-US" sz="2800" dirty="0"/>
              <a:t> The Sun is one of billions of stars in the solar system.</a:t>
            </a:r>
          </a:p>
          <a:p>
            <a:pPr marL="514350" indent="-514350">
              <a:buFont typeface="+mj-lt"/>
              <a:buAutoNum type="alphaLcPeriod"/>
            </a:pPr>
            <a:r>
              <a:rPr lang="en-US" sz="2800" dirty="0"/>
              <a:t> The Sun is at the center of the Milky Way galaxy.</a:t>
            </a:r>
          </a:p>
          <a:p>
            <a:pPr marL="514350" indent="-514350">
              <a:buFont typeface="+mj-lt"/>
              <a:buAutoNum type="alphaLcPeriod"/>
            </a:pPr>
            <a:r>
              <a:rPr lang="en-US" sz="2800" dirty="0"/>
              <a:t> The Sun is farther from Earth than any other star.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5"/>
          <p:cNvSpPr txBox="1">
            <a:spLocks noChangeArrowheads="1"/>
          </p:cNvSpPr>
          <p:nvPr/>
        </p:nvSpPr>
        <p:spPr bwMode="auto">
          <a:xfrm>
            <a:off x="609600" y="990600"/>
            <a:ext cx="8229600" cy="519113"/>
          </a:xfrm>
          <a:prstGeom prst="rect">
            <a:avLst/>
          </a:prstGeom>
          <a:noFill/>
          <a:ln w="9525">
            <a:noFill/>
            <a:miter lim="800000"/>
            <a:headEnd/>
            <a:tailEnd/>
          </a:ln>
        </p:spPr>
        <p:txBody>
          <a:bodyPr>
            <a:spAutoFit/>
          </a:bodyPr>
          <a:lstStyle/>
          <a:p>
            <a:pPr>
              <a:spcBef>
                <a:spcPct val="50000"/>
              </a:spcBef>
            </a:pPr>
            <a:endParaRPr lang="en-US" sz="2800" dirty="0"/>
          </a:p>
        </p:txBody>
      </p:sp>
      <p:sp>
        <p:nvSpPr>
          <p:cNvPr id="20483" name="Text Box 9"/>
          <p:cNvSpPr txBox="1">
            <a:spLocks noChangeArrowheads="1"/>
          </p:cNvSpPr>
          <p:nvPr/>
        </p:nvSpPr>
        <p:spPr bwMode="auto">
          <a:xfrm>
            <a:off x="609600" y="5638800"/>
            <a:ext cx="8077200" cy="1573213"/>
          </a:xfrm>
          <a:prstGeom prst="rect">
            <a:avLst/>
          </a:prstGeom>
          <a:noFill/>
          <a:ln w="9525">
            <a:noFill/>
            <a:miter lim="800000"/>
            <a:headEnd/>
            <a:tailEnd/>
          </a:ln>
        </p:spPr>
        <p:txBody>
          <a:bodyPr>
            <a:spAutoFit/>
          </a:bodyPr>
          <a:lstStyle/>
          <a:p>
            <a:pPr>
              <a:spcBef>
                <a:spcPct val="50000"/>
              </a:spcBef>
            </a:pPr>
            <a:endParaRPr lang="en-US" sz="2800" dirty="0">
              <a:solidFill>
                <a:srgbClr val="0000FF"/>
              </a:solidFill>
            </a:endParaRPr>
          </a:p>
          <a:p>
            <a:pPr>
              <a:spcBef>
                <a:spcPct val="50000"/>
              </a:spcBef>
            </a:pPr>
            <a:endParaRPr lang="en-US" sz="2800" dirty="0">
              <a:solidFill>
                <a:srgbClr val="0000FF"/>
              </a:solidFill>
            </a:endParaRPr>
          </a:p>
          <a:p>
            <a:pPr>
              <a:spcBef>
                <a:spcPct val="50000"/>
              </a:spcBef>
            </a:pPr>
            <a:endParaRPr lang="en-US" dirty="0"/>
          </a:p>
        </p:txBody>
      </p:sp>
      <p:sp>
        <p:nvSpPr>
          <p:cNvPr id="20484" name="Text Box 10"/>
          <p:cNvSpPr txBox="1">
            <a:spLocks noChangeArrowheads="1"/>
          </p:cNvSpPr>
          <p:nvPr/>
        </p:nvSpPr>
        <p:spPr bwMode="auto">
          <a:xfrm>
            <a:off x="685800" y="838200"/>
            <a:ext cx="7696200" cy="769938"/>
          </a:xfrm>
          <a:prstGeom prst="rect">
            <a:avLst/>
          </a:prstGeom>
          <a:noFill/>
          <a:ln w="9525">
            <a:noFill/>
            <a:miter lim="800000"/>
            <a:headEnd/>
            <a:tailEnd/>
          </a:ln>
        </p:spPr>
        <p:txBody>
          <a:bodyPr>
            <a:spAutoFit/>
          </a:bodyPr>
          <a:lstStyle/>
          <a:p>
            <a:pPr>
              <a:spcBef>
                <a:spcPct val="50000"/>
              </a:spcBef>
            </a:pPr>
            <a:r>
              <a:rPr lang="en-US" sz="4400" dirty="0"/>
              <a:t>The answer is</a:t>
            </a:r>
            <a:endParaRPr lang="en-US" sz="4400" dirty="0">
              <a:solidFill>
                <a:srgbClr val="0000FF"/>
              </a:solidFill>
            </a:endParaRPr>
          </a:p>
        </p:txBody>
      </p:sp>
      <p:sp>
        <p:nvSpPr>
          <p:cNvPr id="5" name="TextBox 4"/>
          <p:cNvSpPr txBox="1"/>
          <p:nvPr/>
        </p:nvSpPr>
        <p:spPr>
          <a:xfrm rot="565840">
            <a:off x="4539521" y="627978"/>
            <a:ext cx="1283898" cy="1569660"/>
          </a:xfrm>
          <a:prstGeom prst="rect">
            <a:avLst/>
          </a:prstGeom>
          <a:noFill/>
        </p:spPr>
        <p:txBody>
          <a:bodyPr>
            <a:spAutoFit/>
          </a:bodyPr>
          <a:lstStyle/>
          <a:p>
            <a:pPr>
              <a:defRPr/>
            </a:pPr>
            <a:r>
              <a:rPr lang="en-US" sz="96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a:t>
            </a:r>
          </a:p>
        </p:txBody>
      </p:sp>
      <p:sp>
        <p:nvSpPr>
          <p:cNvPr id="9" name="Rectangle 8"/>
          <p:cNvSpPr/>
          <p:nvPr/>
        </p:nvSpPr>
        <p:spPr>
          <a:xfrm>
            <a:off x="685800" y="1981200"/>
            <a:ext cx="7772400" cy="1938992"/>
          </a:xfrm>
          <a:prstGeom prst="rect">
            <a:avLst/>
          </a:prstGeom>
        </p:spPr>
        <p:txBody>
          <a:bodyPr wrap="square">
            <a:spAutoFit/>
          </a:bodyPr>
          <a:lstStyle/>
          <a:p>
            <a:r>
              <a:rPr lang="en-US" sz="4400" dirty="0"/>
              <a:t>The Sun is one of billions of stars in the universe.</a:t>
            </a:r>
          </a:p>
          <a:p>
            <a:endParaRPr lang="en-US" sz="3200" dirty="0"/>
          </a:p>
        </p:txBody>
      </p:sp>
      <p:sp>
        <p:nvSpPr>
          <p:cNvPr id="21506" name="AutoShape 2" descr="data:image/jpeg;base64,/9j/4AAQSkZJRgABAQAAAQABAAD/2wBDAAkGBwgHBgkIBwgKCgkLDRYPDQwMDRsUFRAWIB0iIiAdHx8kKDQsJCYxJx8fLT0tMTU3Ojo6Iys/RD84QzQ5Ojf/2wBDAQoKCg0MDRoPDxo3JR8lNzc3Nzc3Nzc3Nzc3Nzc3Nzc3Nzc3Nzc3Nzc3Nzc3Nzc3Nzc3Nzc3Nzc3Nzc3Nzc3Nzf/wAARCACLALoDASIAAhEBAxEB/8QAGwAAAgMBAQEAAAAAAAAAAAAAAAQCAwUGAQf/xAA3EAACAgEDAgMFBgYCAwEAAAABAgADEQQSIQUxE0FRIjJhcYEUIzNCkbEGcqHB4fDR8SRSgpL/xAAaAQACAwEBAAAAAAAAAAAAAAAAAwIEBQEG/8QAJREAAgICAgEEAwEBAAAAAAAAAAECEQMEEiExBRMUQSIyUUJh/9oADAMBAAIRAxEAPwD4bCEIAEIT0QA8noE9AkwJyyajZALDYZcFkgsjyGrFZQEMNh9YwFnuyc5ElgFthhsPrGdk98PMOZ344rsM82xvwjjtIGuCmceu0LbTPIwUlTLJJiZY2iEJ6RPJIWEIQgAQhCABCEIAEIQgASYEiO4lyrONk4Rs8VZYFnqrLVSLci5jxEFWTWvMurrzGK6MkcRUp0X8Ws5Cy0/CWLQfQzZ0fS3tAezFdR/O44Pyjlek09dm3AbHm5wP0leWwk6NLH6f/Tnhpifyn9JIaKw9kb/8zrNKCwK1VowC5IwPZ/SStrsrqAKbdxLHyYr8ol7LuqLHwMZyf2RgpypH0lB059J2FNdz6drUDumSG4yPliH2LSWplq9pI5IOCPjxO/KryE9CD8HE2U48os9fPadVqeiv7TUsLVXk+R/SY9ulKk+yeJax54y8My9jQkvCMo1yBrmg1B9JW1OI9ZDOnqNfQgVIkY41UqevEmpWVJ4HEohPSMTyTK7VBCEIAEIQgBJPeHzjKCL1+8PnHUEXNlvWjZ6iy+uvJhWmY3VVnHErykbWDX5BTTOl6P0ZAq363AGMqh9PU/8AEs/hvpiMh1d4yqkCsHsT6/Kazvbv3Z9hsbcZJ79uZl7Gy2+EWbOLEoIqurWxizdgdu4L29IvbpUdSaq8MBglsHJjQAA8Z9o9rlSeOPjPV8SyoooNRUAKu7BOexzmVVJr7Hi+grFPiLdxggbRgfKSs3WOcVtbtxhSeTx8scSqm0qCp2KuCtrBc5IPcYjKWlXQ1FmUD685wcZxJStOwI10ldzFXrX8xyMnPfOJntodl+6q3NfBA7d895uBVKYdQQwLAHuSf2Pwi+psr065IZtykB945+RnIZJJ9BYaeug1K4QYPcmV9S6RRr6zsUJaOzgdx8cT3T2MU5BFZA2557n/ADGUS9QuGZhu5b6SLcoStPs41fk4vWdLt0rslybWHfmZ9tOD2n0bXaVtXW6uo3AeyO/z59JyPUNA1LkcfEDyl7X2ufT8iZ4ITXRzz1fCL2VzVsSJ3LNCEzI2dZJGXcuBKY3qVwp+cUluLtHns8eM6CEISQkIQhACdXvr8xNKpczNp/ET+YTWpHIicro0/T422MUVZM1dBozqLq6l952wP3Mj0rTrfYFM67pHTTXat+0FiNoI425/xMnZ2FCz1eHHHHCxmoJVQlCDaoULyPLPr+ksvy6EgAhe27sfp6yPUdI4KlAA2SvwPbiKU6jVLaF1IwM8EcceXH0mUlyXJDV32jxjbtLMUDV5BXn6H0i1La61gipvUHuexA9Dx/uI41umtJTUW2KWbGwcHBzxFKS9FrppbFuO7jvkAcf6BHxfT6O9+C66g6bUBqkyGHtDHke5+fw9J7atFQaxlIrx5DOflGr7VFTeK6jJwOfcPwiOlsYBUJLFGwQV4I9c+R/eci21bAtobYGQ2VoLqgDnnd35PpxKNVVp7SiKlb3e6FIwc+npNT7PTvJKAO6+4TyOMyCaarTatLKUO1snPfHHcDz8+JFZUnZy19CvTdPYjvQym0njA5wPT+omr0+h60AINoUZZVbLKx84/wBG1+g6PrmfWoSLCWRgpGDLdTdpr+ovqtOrBPE91eTxzz+8Xldx5P7Ks8snJx49V5FnVExqNrPUcAgD3fp5TN670uqyv7VWc0tnPrn0mrXrqtO2pSyrNdnto3cfEGLXW/aKXp9lq+4HpFxfBpo7Bz5HzjqNIrsIUYEyr1nTda05Rvdzz3HM529eZva8+UUw24WrMrWDFf1iM0deMVfWZ5mpj/U8fuKsrPIQhJlUIQhACyn8VP5hNenkiY9P4ifzCatLcxGY1fTXTZ0nQiq3jJnd9NsSkI9bBiMttPAJ7CfNdFca2DTsOkXfaBTYyk8EZxwCM/5mDuYm3yPVqpwOuWtdffaUVal5f5f9GZespRGZXyyZw5Ix/ozKqdc1OnsLPs3DaTyCf8S7UNZYLWH4uM7hyfOZ9VQqEZQl/wAM/wCxp4Yev75CDlc5JPEu6f0oILbXsCp2NZYBs+REQs6g+mtKCuwuBu3BSMD1x+kuo1S6qhk8RhYWAYOf6n6x7WRRsfJSa6Yx1Xp/g4FaM1ahSjIPcA5P15lSoqVLYp2F19jBzkZzn5niMW6va60Wkqm1sEHgDiK6HT3Oa1fJrAOcMc47jPpORb49nI2o9nukfdVuOd4XnByTzjJH+Zq6jSK/TqtRTdvdwCwB4U55yPXtFum0ULqih+8DH2iT+knZp7KqL3oUNXknarcg+h+EhKScuiEnclToyr7X1FjbkFihQSexG3v+5jVOo1OlKBM3JxgjHtA9sxXxnWsu6Fa15yEyuB5dvOMJetVdRuQGuw7iT5emP6Rkl14GP+Ft91VucqQVYBgTj5y8c0syA5qx7JPJEqRqjdXYBuyMH2R6/Ht2j7aR9jsvCleMefMRJpUqISaj0cT1awEuvYqcYnPXTc6ujtbazAD2zMS4cTa16UVRLMvxMrqI+5/+pmGavUxij6zKM1sX6njPUFWdnkIQjSiEIQgBOr8Rf5hNOrvMuv8AEX5iadR5ETlNHQfk0dPngTtP4ZW59OlTLgLYSremR/3OU6VWhO+w4AOAPUz6F/Dr06VkN65V/wApPwmJvTpcT1mO1hshfS1mpeluCF4UnkZ85DUalNMx072svs7SwUk5B58p0OpCG5dTVwVGW3rkbPUgcznes2UrZYK13Hf8+OR+kz4VKSQY8nufQq9Y1iYySFqIVs8jnHf+0z9Pp9XplZaGxvbADjk45yJbpAuVwzlGtKqBxg+n1xH33eLgb2NecK2OD6gyzbjcR4aPXPaVrvpG5OLGKg54mxRqUavcyBGKYJByBmY1GjsZTZTtwctktnAGfpJaTR6rV+HZX7NJwXBbAJ54EROEZdrohNQZ0un6PcRXbvNj2KB7C5KfP+sS1mhTSI6va9fHbBGc/wDc0NH1i3RmuoNbWQMNtXcMiIdf6j9u1Fb2uEQ87W97APGSe2ZGoNWvJSxvN7tS8CtLC/R/ckZK7Su/JPl2iWs0nh0V0+IzM7nYW8h/zxiOVGzxv/GpRGxwxJwuf7yn7Sul6jW11YsKrtx3I884x84RbT6LitN0MafRjRJXsTduHLFge3czWVTZ02yxXZlVsYHYYl+sOl1PR6WorC5bnPkMf6ZDW3VaLoriplJvHGR2Eg43LspvLLJXXdnCdTqRFYgFiefrOW1HvHPedL1jUjYTkAnyE5i5praifHsvZXUTL6mfuPrMszS6ifufrM0zaxfqeL9Qd52eQhCMKIQhCAEk99fnNClpnL7w+cbrbBEXkVlzUlxZ0OhOEq5wC/edHpurZ1NAwAlWMDM5XS2fdAdx3l7PjBB4mXmxKb7PZYZr20fUtFq6OoaTBbazrtHrj0Mw9c170GsnCKNj478ek5/pHV/slyF+a+M/A+s3tZaz4vpbcH77Tnv6TMeCWGdfROMFF9eBB6rqLlelTYqoQr8KSM45/wCYmtVo12awWdDgYG4fr6TYLMF27VLMSMk5Gfr9eJJbMNW5qywA7Ln4Yx/eN91r6GHunu1dejY6lwFK49GYiW02pWRWigADcwBJOT6CL620szLhzg/l5+f1mfY9ijdtYMRjcTnBx+wyJBY+fk5SNHV9WYoFTOFHDglcHnEU0+pu19hXwy5UkKD6kefoPQSpNHftXl+2Sm3uTnH6/Ka2mDaWpiURznDgd2+p8+Z2Shjj+K7DpeDY0ngClUtWzbVXyrnmw+Q9cCeClHLGlDZ4YGX8lHb6xOxmuAL4LYwNvkD+8aq1w0VL0Ulm8QYcY7yk1Yhwa7j5LaWtbNDthWOGz6f7+0zOsarbuQWb6kXCkHOZmdX6m2mD1VcO3vHPuj0nO6rqD2DGTiWcGrKX5MmoKL5M86jf4lhweJlXWSdluYna+ZtYsdKiltbCroX1zZr+sQMa1RysUl/GqieV25csrYQhCTKwQhCAHo7y5GlEkGxONWThLizW0V3l5zRUiwAGc7VZtOQZr6a/KAk9pUy4/tHodDcTXCRcX8NyMzR6X1Q6V1V18SnOSh/tMtitp3AySoMjBxEyhGSqRoQySTteDudK1GqoPgvlTyQDjHz/AN8pclSvWfEJJI75OcZzx6Ti6tadOgCOQw7FTgzQ0P8AEdlIAtQP5ZBwcTPnq5P8lz3odKzoToa8eKjEsv5Qc5kjZWDvKogVsEr5jHGfrMxOt6Jxliyuee2AsF6losMzXgknsVMT7WT7TGKS/ppJZSlmSNxGGwO+f7y6mylSzBXOBuznkZmLb1XTbBuuWzA4AUiKDrnhE+GGsz52Hz+Ul8eUvAOUV9nR3ahgm1CFAHvAzB1vVVrVk09pZ8cvnI+kytX1XUagnfb7J/KBgTPe7PnLOHU4+RE9iMfAzZqCxJY5J7n1i9lmZQ1nxlbP8ZdjjooZdqyTvF3aes8pdo+MTMzZbKrzkSiWWHMrlhGRldysIQhOiwhCEACEIQA9zGKrTtIziLT0HmcasnCbg7Q2t7DgGWjUv/7REGTUmQcEWobE19jotPfMmtxiYJxJKT6xbii1DYkOi0+s9N5x3ieTPZHgh3yZDXjn1nvjmKZhkw4I78mYwbZA2SrJhOqKIPNJky8gXkSZWTJJCJ5WSZ5UzQYmQMYkVZ5GyLGeQhJlZhCEIHD/2Q=="/>
          <p:cNvSpPr>
            <a:spLocks noChangeAspect="1" noChangeArrowheads="1"/>
          </p:cNvSpPr>
          <p:nvPr/>
        </p:nvSpPr>
        <p:spPr bwMode="auto">
          <a:xfrm>
            <a:off x="63500" y="-458788"/>
            <a:ext cx="1228725" cy="9239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1508" name="AutoShape 4" descr="data:image/jpeg;base64,/9j/4AAQSkZJRgABAQAAAQABAAD/2wBDAAkGBwgHBgkIBwgKCgkLDRYPDQwMDRsUFRAWIB0iIiAdHx8kKDQsJCYxJx8fLT0tMTU3Ojo6Iys/RD84QzQ5Ojf/2wBDAQoKCg0MDRoPDxo3JR8lNzc3Nzc3Nzc3Nzc3Nzc3Nzc3Nzc3Nzc3Nzc3Nzc3Nzc3Nzc3Nzc3Nzc3Nzc3Nzc3Nzf/wAARCACLALoDASIAAhEBAxEB/8QAGwAAAgMBAQEAAAAAAAAAAAAAAAQCAwUGAQf/xAA3EAACAgEDAgMFBgYCAwEAAAABAgADEQQSIQUxE0FRIjJhcYEUIzNCkbEGcqHB4fDR8SRSgpL/xAAaAQACAwEBAAAAAAAAAAAAAAAAAwIEBQEG/8QAJREAAgICAgEEAwEBAAAAAAAAAAECEQMEEiExBRMUQSIyUUJh/9oADAMBAAIRAxEAPwD4bCEIAEIT0QA8noE9AkwJyyajZALDYZcFkgsjyGrFZQEMNh9YwFnuyc5ElgFthhsPrGdk98PMOZ344rsM82xvwjjtIGuCmceu0LbTPIwUlTLJJiZY2iEJ6RPJIWEIQgAQhCABCEIAEIQgASYEiO4lyrONk4Rs8VZYFnqrLVSLci5jxEFWTWvMurrzGK6MkcRUp0X8Ws5Cy0/CWLQfQzZ0fS3tAezFdR/O44Pyjlek09dm3AbHm5wP0leWwk6NLH6f/Tnhpifyn9JIaKw9kb/8zrNKCwK1VowC5IwPZ/SStrsrqAKbdxLHyYr8ol7LuqLHwMZyf2RgpypH0lB059J2FNdz6drUDumSG4yPliH2LSWplq9pI5IOCPjxO/KryE9CD8HE2U48os9fPadVqeiv7TUsLVXk+R/SY9ulKk+yeJax54y8My9jQkvCMo1yBrmg1B9JW1OI9ZDOnqNfQgVIkY41UqevEmpWVJ4HEohPSMTyTK7VBCEIAEIQgBJPeHzjKCL1+8PnHUEXNlvWjZ6iy+uvJhWmY3VVnHErykbWDX5BTTOl6P0ZAq363AGMqh9PU/8AEs/hvpiMh1d4yqkCsHsT6/Kazvbv3Z9hsbcZJ79uZl7Gy2+EWbOLEoIqurWxizdgdu4L29IvbpUdSaq8MBglsHJjQAA8Z9o9rlSeOPjPV8SyoooNRUAKu7BOexzmVVJr7Hi+grFPiLdxggbRgfKSs3WOcVtbtxhSeTx8scSqm0qCp2KuCtrBc5IPcYjKWlXQ1FmUD685wcZxJStOwI10ldzFXrX8xyMnPfOJntodl+6q3NfBA7d895uBVKYdQQwLAHuSf2Pwi+psr065IZtykB945+RnIZJJ9BYaeug1K4QYPcmV9S6RRr6zsUJaOzgdx8cT3T2MU5BFZA2557n/ADGUS9QuGZhu5b6SLcoStPs41fk4vWdLt0rslybWHfmZ9tOD2n0bXaVtXW6uo3AeyO/z59JyPUNA1LkcfEDyl7X2ufT8iZ4ITXRzz1fCL2VzVsSJ3LNCEzI2dZJGXcuBKY3qVwp+cUluLtHns8eM6CEISQkIQhACdXvr8xNKpczNp/ET+YTWpHIicro0/T422MUVZM1dBozqLq6l952wP3Mj0rTrfYFM67pHTTXat+0FiNoI425/xMnZ2FCz1eHHHHCxmoJVQlCDaoULyPLPr+ksvy6EgAhe27sfp6yPUdI4KlAA2SvwPbiKU6jVLaF1IwM8EcceXH0mUlyXJDV32jxjbtLMUDV5BXn6H0i1La61gipvUHuexA9Dx/uI41umtJTUW2KWbGwcHBzxFKS9FrppbFuO7jvkAcf6BHxfT6O9+C66g6bUBqkyGHtDHke5+fw9J7atFQaxlIrx5DOflGr7VFTeK6jJwOfcPwiOlsYBUJLFGwQV4I9c+R/eci21bAtobYGQ2VoLqgDnnd35PpxKNVVp7SiKlb3e6FIwc+npNT7PTvJKAO6+4TyOMyCaarTatLKUO1snPfHHcDz8+JFZUnZy19CvTdPYjvQym0njA5wPT+omr0+h60AINoUZZVbLKx84/wBG1+g6PrmfWoSLCWRgpGDLdTdpr+ovqtOrBPE91eTxzz+8Xldx5P7Ks8snJx49V5FnVExqNrPUcAgD3fp5TN670uqyv7VWc0tnPrn0mrXrqtO2pSyrNdnto3cfEGLXW/aKXp9lq+4HpFxfBpo7Bz5HzjqNIrsIUYEyr1nTda05Rvdzz3HM529eZva8+UUw24WrMrWDFf1iM0deMVfWZ5mpj/U8fuKsrPIQhJlUIQhACyn8VP5hNenkiY9P4ifzCatLcxGY1fTXTZ0nQiq3jJnd9NsSkI9bBiMttPAJ7CfNdFca2DTsOkXfaBTYyk8EZxwCM/5mDuYm3yPVqpwOuWtdffaUVal5f5f9GZespRGZXyyZw5Ix/ozKqdc1OnsLPs3DaTyCf8S7UNZYLWH4uM7hyfOZ9VQqEZQl/wAM/wCxp4Yev75CDlc5JPEu6f0oILbXsCp2NZYBs+REQs6g+mtKCuwuBu3BSMD1x+kuo1S6qhk8RhYWAYOf6n6x7WRRsfJSa6Yx1Xp/g4FaM1ahSjIPcA5P15lSoqVLYp2F19jBzkZzn5niMW6va60Wkqm1sEHgDiK6HT3Oa1fJrAOcMc47jPpORb49nI2o9nukfdVuOd4XnByTzjJH+Zq6jSK/TqtRTdvdwCwB4U55yPXtFum0ULqih+8DH2iT+knZp7KqL3oUNXknarcg+h+EhKScuiEnclToyr7X1FjbkFihQSexG3v+5jVOo1OlKBM3JxgjHtA9sxXxnWsu6Fa15yEyuB5dvOMJetVdRuQGuw7iT5emP6Rkl14GP+Ft91VucqQVYBgTj5y8c0syA5qx7JPJEqRqjdXYBuyMH2R6/Ht2j7aR9jsvCleMefMRJpUqISaj0cT1awEuvYqcYnPXTc6ujtbazAD2zMS4cTa16UVRLMvxMrqI+5/+pmGavUxij6zKM1sX6njPUFWdnkIQjSiEIQgBOr8Rf5hNOrvMuv8AEX5iadR5ETlNHQfk0dPngTtP4ZW59OlTLgLYSremR/3OU6VWhO+w4AOAPUz6F/Dr06VkN65V/wApPwmJvTpcT1mO1hshfS1mpeluCF4UnkZ85DUalNMx072svs7SwUk5B58p0OpCG5dTVwVGW3rkbPUgcznes2UrZYK13Hf8+OR+kz4VKSQY8nufQq9Y1iYySFqIVs8jnHf+0z9Pp9XplZaGxvbADjk45yJbpAuVwzlGtKqBxg+n1xH33eLgb2NecK2OD6gyzbjcR4aPXPaVrvpG5OLGKg54mxRqUavcyBGKYJByBmY1GjsZTZTtwctktnAGfpJaTR6rV+HZX7NJwXBbAJ54EROEZdrohNQZ0un6PcRXbvNj2KB7C5KfP+sS1mhTSI6va9fHbBGc/wDc0NH1i3RmuoNbWQMNtXcMiIdf6j9u1Fb2uEQ87W97APGSe2ZGoNWvJSxvN7tS8CtLC/R/ckZK7Su/JPl2iWs0nh0V0+IzM7nYW8h/zxiOVGzxv/GpRGxwxJwuf7yn7Sul6jW11YsKrtx3I884x84RbT6LitN0MafRjRJXsTduHLFge3czWVTZ02yxXZlVsYHYYl+sOl1PR6WorC5bnPkMf6ZDW3VaLoriplJvHGR2Eg43LspvLLJXXdnCdTqRFYgFiefrOW1HvHPedL1jUjYTkAnyE5i5praifHsvZXUTL6mfuPrMszS6ifufrM0zaxfqeL9Qd52eQhCMKIQhCAEk99fnNClpnL7w+cbrbBEXkVlzUlxZ0OhOEq5wC/edHpurZ1NAwAlWMDM5XS2fdAdx3l7PjBB4mXmxKb7PZYZr20fUtFq6OoaTBbazrtHrj0Mw9c170GsnCKNj478ek5/pHV/slyF+a+M/A+s3tZaz4vpbcH77Tnv6TMeCWGdfROMFF9eBB6rqLlelTYqoQr8KSM45/wCYmtVo12awWdDgYG4fr6TYLMF27VLMSMk5Gfr9eJJbMNW5qywA7Ln4Yx/eN91r6GHunu1dejY6lwFK49GYiW02pWRWigADcwBJOT6CL620szLhzg/l5+f1mfY9ijdtYMRjcTnBx+wyJBY+fk5SNHV9WYoFTOFHDglcHnEU0+pu19hXwy5UkKD6kefoPQSpNHftXl+2Sm3uTnH6/Ka2mDaWpiURznDgd2+p8+Z2Shjj+K7DpeDY0ngClUtWzbVXyrnmw+Q9cCeClHLGlDZ4YGX8lHb6xOxmuAL4LYwNvkD+8aq1w0VL0Ulm8QYcY7yk1Yhwa7j5LaWtbNDthWOGz6f7+0zOsarbuQWb6kXCkHOZmdX6m2mD1VcO3vHPuj0nO6rqD2DGTiWcGrKX5MmoKL5M86jf4lhweJlXWSdluYna+ZtYsdKiltbCroX1zZr+sQMa1RysUl/GqieV25csrYQhCTKwQhCAHo7y5GlEkGxONWThLizW0V3l5zRUiwAGc7VZtOQZr6a/KAk9pUy4/tHodDcTXCRcX8NyMzR6X1Q6V1V18SnOSh/tMtitp3AySoMjBxEyhGSqRoQySTteDudK1GqoPgvlTyQDjHz/AN8pclSvWfEJJI75OcZzx6Ti6tadOgCOQw7FTgzQ0P8AEdlIAtQP5ZBwcTPnq5P8lz3odKzoToa8eKjEsv5Qc5kjZWDvKogVsEr5jHGfrMxOt6Jxliyuee2AsF6losMzXgknsVMT7WT7TGKS/ppJZSlmSNxGGwO+f7y6mylSzBXOBuznkZmLb1XTbBuuWzA4AUiKDrnhE+GGsz52Hz+Ul8eUvAOUV9nR3ahgm1CFAHvAzB1vVVrVk09pZ8cvnI+kytX1XUagnfb7J/KBgTPe7PnLOHU4+RE9iMfAzZqCxJY5J7n1i9lmZQ1nxlbP8ZdjjooZdqyTvF3aes8pdo+MTMzZbKrzkSiWWHMrlhGRldysIQhOiwhCEACEIQA9zGKrTtIziLT0HmcasnCbg7Q2t7DgGWjUv/7REGTUmQcEWobE19jotPfMmtxiYJxJKT6xbii1DYkOi0+s9N5x3ieTPZHgh3yZDXjn1nvjmKZhkw4I78mYwbZA2SrJhOqKIPNJky8gXkSZWTJJCJ5WSZ5UzQYmQMYkVZ5GyLGeQhJlZhCEIHD/2Q=="/>
          <p:cNvSpPr>
            <a:spLocks noChangeAspect="1" noChangeArrowheads="1"/>
          </p:cNvSpPr>
          <p:nvPr/>
        </p:nvSpPr>
        <p:spPr bwMode="auto">
          <a:xfrm>
            <a:off x="63500" y="-458788"/>
            <a:ext cx="1228725" cy="9239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1510" name="AutoShape 6" descr="data:image/jpeg;base64,/9j/4AAQSkZJRgABAQAAAQABAAD/2wBDAAkGBwgHBgkIBwgKCgkLDRYPDQwMDRsUFRAWIB0iIiAdHx8kKDQsJCYxJx8fLT0tMTU3Ojo6Iys/RD84QzQ5Ojf/2wBDAQoKCg0MDRoPDxo3JR8lNzc3Nzc3Nzc3Nzc3Nzc3Nzc3Nzc3Nzc3Nzc3Nzc3Nzc3Nzc3Nzc3Nzc3Nzc3Nzc3Nzf/wAARCACLALoDASIAAhEBAxEB/8QAGwAAAgMBAQEAAAAAAAAAAAAAAAQCAwUGAQf/xAA3EAACAgEDAgMFBgYCAwEAAAABAgADEQQSIQUxE0FRIjJhcYEUIzNCkbEGcqHB4fDR8SRSgpL/xAAaAQACAwEBAAAAAAAAAAAAAAAAAwIEBQEG/8QAJREAAgICAgEEAwEBAAAAAAAAAAECEQMEEiExBRMUQSIyUUJh/9oADAMBAAIRAxEAPwD4bCEIAEIT0QA8noE9AkwJyyajZALDYZcFkgsjyGrFZQEMNh9YwFnuyc5ElgFthhsPrGdk98PMOZ344rsM82xvwjjtIGuCmceu0LbTPIwUlTLJJiZY2iEJ6RPJIWEIQgAQhCABCEIAEIQgASYEiO4lyrONk4Rs8VZYFnqrLVSLci5jxEFWTWvMurrzGK6MkcRUp0X8Ws5Cy0/CWLQfQzZ0fS3tAezFdR/O44Pyjlek09dm3AbHm5wP0leWwk6NLH6f/Tnhpifyn9JIaKw9kb/8zrNKCwK1VowC5IwPZ/SStrsrqAKbdxLHyYr8ol7LuqLHwMZyf2RgpypH0lB059J2FNdz6drUDumSG4yPliH2LSWplq9pI5IOCPjxO/KryE9CD8HE2U48os9fPadVqeiv7TUsLVXk+R/SY9ulKk+yeJax54y8My9jQkvCMo1yBrmg1B9JW1OI9ZDOnqNfQgVIkY41UqevEmpWVJ4HEohPSMTyTK7VBCEIAEIQgBJPeHzjKCL1+8PnHUEXNlvWjZ6iy+uvJhWmY3VVnHErykbWDX5BTTOl6P0ZAq363AGMqh9PU/8AEs/hvpiMh1d4yqkCsHsT6/Kazvbv3Z9hsbcZJ79uZl7Gy2+EWbOLEoIqurWxizdgdu4L29IvbpUdSaq8MBglsHJjQAA8Z9o9rlSeOPjPV8SyoooNRUAKu7BOexzmVVJr7Hi+grFPiLdxggbRgfKSs3WOcVtbtxhSeTx8scSqm0qCp2KuCtrBc5IPcYjKWlXQ1FmUD685wcZxJStOwI10ldzFXrX8xyMnPfOJntodl+6q3NfBA7d895uBVKYdQQwLAHuSf2Pwi+psr065IZtykB945+RnIZJJ9BYaeug1K4QYPcmV9S6RRr6zsUJaOzgdx8cT3T2MU5BFZA2557n/ADGUS9QuGZhu5b6SLcoStPs41fk4vWdLt0rslybWHfmZ9tOD2n0bXaVtXW6uo3AeyO/z59JyPUNA1LkcfEDyl7X2ufT8iZ4ITXRzz1fCL2VzVsSJ3LNCEzI2dZJGXcuBKY3qVwp+cUluLtHns8eM6CEISQkIQhACdXvr8xNKpczNp/ET+YTWpHIicro0/T422MUVZM1dBozqLq6l952wP3Mj0rTrfYFM67pHTTXat+0FiNoI425/xMnZ2FCz1eHHHHCxmoJVQlCDaoULyPLPr+ksvy6EgAhe27sfp6yPUdI4KlAA2SvwPbiKU6jVLaF1IwM8EcceXH0mUlyXJDV32jxjbtLMUDV5BXn6H0i1La61gipvUHuexA9Dx/uI41umtJTUW2KWbGwcHBzxFKS9FrppbFuO7jvkAcf6BHxfT6O9+C66g6bUBqkyGHtDHke5+fw9J7atFQaxlIrx5DOflGr7VFTeK6jJwOfcPwiOlsYBUJLFGwQV4I9c+R/eci21bAtobYGQ2VoLqgDnnd35PpxKNVVp7SiKlb3e6FIwc+npNT7PTvJKAO6+4TyOMyCaarTatLKUO1snPfHHcDz8+JFZUnZy19CvTdPYjvQym0njA5wPT+omr0+h60AINoUZZVbLKx84/wBG1+g6PrmfWoSLCWRgpGDLdTdpr+ovqtOrBPE91eTxzz+8Xldx5P7Ks8snJx49V5FnVExqNrPUcAgD3fp5TN670uqyv7VWc0tnPrn0mrXrqtO2pSyrNdnto3cfEGLXW/aKXp9lq+4HpFxfBpo7Bz5HzjqNIrsIUYEyr1nTda05Rvdzz3HM529eZva8+UUw24WrMrWDFf1iM0deMVfWZ5mpj/U8fuKsrPIQhJlUIQhACyn8VP5hNenkiY9P4ifzCatLcxGY1fTXTZ0nQiq3jJnd9NsSkI9bBiMttPAJ7CfNdFca2DTsOkXfaBTYyk8EZxwCM/5mDuYm3yPVqpwOuWtdffaUVal5f5f9GZespRGZXyyZw5Ix/ozKqdc1OnsLPs3DaTyCf8S7UNZYLWH4uM7hyfOZ9VQqEZQl/wAM/wCxp4Yev75CDlc5JPEu6f0oILbXsCp2NZYBs+REQs6g+mtKCuwuBu3BSMD1x+kuo1S6qhk8RhYWAYOf6n6x7WRRsfJSa6Yx1Xp/g4FaM1ahSjIPcA5P15lSoqVLYp2F19jBzkZzn5niMW6va60Wkqm1sEHgDiK6HT3Oa1fJrAOcMc47jPpORb49nI2o9nukfdVuOd4XnByTzjJH+Zq6jSK/TqtRTdvdwCwB4U55yPXtFum0ULqih+8DH2iT+knZp7KqL3oUNXknarcg+h+EhKScuiEnclToyr7X1FjbkFihQSexG3v+5jVOo1OlKBM3JxgjHtA9sxXxnWsu6Fa15yEyuB5dvOMJetVdRuQGuw7iT5emP6Rkl14GP+Ft91VucqQVYBgTj5y8c0syA5qx7JPJEqRqjdXYBuyMH2R6/Ht2j7aR9jsvCleMefMRJpUqISaj0cT1awEuvYqcYnPXTc6ujtbazAD2zMS4cTa16UVRLMvxMrqI+5/+pmGavUxij6zKM1sX6njPUFWdnkIQjSiEIQgBOr8Rf5hNOrvMuv8AEX5iadR5ETlNHQfk0dPngTtP4ZW59OlTLgLYSremR/3OU6VWhO+w4AOAPUz6F/Dr06VkN65V/wApPwmJvTpcT1mO1hshfS1mpeluCF4UnkZ85DUalNMx072svs7SwUk5B58p0OpCG5dTVwVGW3rkbPUgcznes2UrZYK13Hf8+OR+kz4VKSQY8nufQq9Y1iYySFqIVs8jnHf+0z9Pp9XplZaGxvbADjk45yJbpAuVwzlGtKqBxg+n1xH33eLgb2NecK2OD6gyzbjcR4aPXPaVrvpG5OLGKg54mxRqUavcyBGKYJByBmY1GjsZTZTtwctktnAGfpJaTR6rV+HZX7NJwXBbAJ54EROEZdrohNQZ0un6PcRXbvNj2KB7C5KfP+sS1mhTSI6va9fHbBGc/wDc0NH1i3RmuoNbWQMNtXcMiIdf6j9u1Fb2uEQ87W97APGSe2ZGoNWvJSxvN7tS8CtLC/R/ckZK7Su/JPl2iWs0nh0V0+IzM7nYW8h/zxiOVGzxv/GpRGxwxJwuf7yn7Sul6jW11YsKrtx3I884x84RbT6LitN0MafRjRJXsTduHLFge3czWVTZ02yxXZlVsYHYYl+sOl1PR6WorC5bnPkMf6ZDW3VaLoriplJvHGR2Eg43LspvLLJXXdnCdTqRFYgFiefrOW1HvHPedL1jUjYTkAnyE5i5praifHsvZXUTL6mfuPrMszS6ifufrM0zaxfqeL9Qd52eQhCMKIQhCAEk99fnNClpnL7w+cbrbBEXkVlzUlxZ0OhOEq5wC/edHpurZ1NAwAlWMDM5XS2fdAdx3l7PjBB4mXmxKb7PZYZr20fUtFq6OoaTBbazrtHrj0Mw9c170GsnCKNj478ek5/pHV/slyF+a+M/A+s3tZaz4vpbcH77Tnv6TMeCWGdfROMFF9eBB6rqLlelTYqoQr8KSM45/wCYmtVo12awWdDgYG4fr6TYLMF27VLMSMk5Gfr9eJJbMNW5qywA7Ln4Yx/eN91r6GHunu1dejY6lwFK49GYiW02pWRWigADcwBJOT6CL620szLhzg/l5+f1mfY9ijdtYMRjcTnBx+wyJBY+fk5SNHV9WYoFTOFHDglcHnEU0+pu19hXwy5UkKD6kefoPQSpNHftXl+2Sm3uTnH6/Ka2mDaWpiURznDgd2+p8+Z2Shjj+K7DpeDY0ngClUtWzbVXyrnmw+Q9cCeClHLGlDZ4YGX8lHb6xOxmuAL4LYwNvkD+8aq1w0VL0Ulm8QYcY7yk1Yhwa7j5LaWtbNDthWOGz6f7+0zOsarbuQWb6kXCkHOZmdX6m2mD1VcO3vHPuj0nO6rqD2DGTiWcGrKX5MmoKL5M86jf4lhweJlXWSdluYna+ZtYsdKiltbCroX1zZr+sQMa1RysUl/GqieV25csrYQhCTKwQhCAHo7y5GlEkGxONWThLizW0V3l5zRUiwAGc7VZtOQZr6a/KAk9pUy4/tHodDcTXCRcX8NyMzR6X1Q6V1V18SnOSh/tMtitp3AySoMjBxEyhGSqRoQySTteDudK1GqoPgvlTyQDjHz/AN8pclSvWfEJJI75OcZzx6Ti6tadOgCOQw7FTgzQ0P8AEdlIAtQP5ZBwcTPnq5P8lz3odKzoToa8eKjEsv5Qc5kjZWDvKogVsEr5jHGfrMxOt6Jxliyuee2AsF6losMzXgknsVMT7WT7TGKS/ppJZSlmSNxGGwO+f7y6mylSzBXOBuznkZmLb1XTbBuuWzA4AUiKDrnhE+GGsz52Hz+Ul8eUvAOUV9nR3ahgm1CFAHvAzB1vVVrVk09pZ8cvnI+kytX1XUagnfb7J/KBgTPe7PnLOHU4+RE9iMfAzZqCxJY5J7n1i9lmZQ1nxlbP8ZdjjooZdqyTvF3aes8pdo+MTMzZbKrzkSiWWHMrlhGRldysIQhOiwhCEACEIQA9zGKrTtIziLT0HmcasnCbg7Q2t7DgGWjUv/7REGTUmQcEWobE19jotPfMmtxiYJxJKT6xbii1DYkOi0+s9N5x3ieTPZHgh3yZDXjn1nvjmKZhkw4I78mYwbZA2SrJhOqKIPNJky8gXkSZWTJJCJ5WSZ5UzQYmQMYkVZ5GyLGeQhJlZhCEIHD/2Q=="/>
          <p:cNvSpPr>
            <a:spLocks noChangeAspect="1" noChangeArrowheads="1"/>
          </p:cNvSpPr>
          <p:nvPr/>
        </p:nvSpPr>
        <p:spPr bwMode="auto">
          <a:xfrm>
            <a:off x="63500" y="-458788"/>
            <a:ext cx="1228725" cy="9239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1512" name="Picture 8" descr="http://images.nationalgeographic.com/wpf/media-live/photos/000/065/cache/glowing-sun-prominence_6594_600x450.jpg"/>
          <p:cNvPicPr>
            <a:picLocks noChangeAspect="1" noChangeArrowheads="1"/>
          </p:cNvPicPr>
          <p:nvPr/>
        </p:nvPicPr>
        <p:blipFill>
          <a:blip r:embed="rId3" cstate="print"/>
          <a:srcRect/>
          <a:stretch>
            <a:fillRect/>
          </a:stretch>
        </p:blipFill>
        <p:spPr bwMode="auto">
          <a:xfrm>
            <a:off x="2667000" y="3657600"/>
            <a:ext cx="3429000" cy="257175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6" name="Text Box 7"/>
          <p:cNvSpPr txBox="1">
            <a:spLocks noChangeArrowheads="1"/>
          </p:cNvSpPr>
          <p:nvPr/>
        </p:nvSpPr>
        <p:spPr bwMode="auto">
          <a:xfrm>
            <a:off x="609600" y="990600"/>
            <a:ext cx="8229600" cy="523220"/>
          </a:xfrm>
          <a:prstGeom prst="rect">
            <a:avLst/>
          </a:prstGeom>
          <a:noFill/>
          <a:ln w="9525">
            <a:noFill/>
            <a:miter lim="800000"/>
            <a:headEnd/>
            <a:tailEnd/>
          </a:ln>
        </p:spPr>
        <p:txBody>
          <a:bodyPr>
            <a:spAutoFit/>
          </a:bodyPr>
          <a:lstStyle/>
          <a:p>
            <a:pPr>
              <a:spcBef>
                <a:spcPct val="50000"/>
              </a:spcBef>
            </a:pPr>
            <a:r>
              <a:rPr lang="en-US" sz="2800" dirty="0"/>
              <a:t>Guided Instruction:</a:t>
            </a:r>
          </a:p>
        </p:txBody>
      </p:sp>
      <p:sp>
        <p:nvSpPr>
          <p:cNvPr id="8" name="Rectangle 7"/>
          <p:cNvSpPr/>
          <p:nvPr/>
        </p:nvSpPr>
        <p:spPr>
          <a:xfrm>
            <a:off x="762000" y="1828800"/>
            <a:ext cx="7162800" cy="4031873"/>
          </a:xfrm>
          <a:prstGeom prst="rect">
            <a:avLst/>
          </a:prstGeom>
        </p:spPr>
        <p:txBody>
          <a:bodyPr wrap="square">
            <a:spAutoFit/>
          </a:bodyPr>
          <a:lstStyle/>
          <a:p>
            <a:r>
              <a:rPr lang="en-US" sz="3200" b="1" dirty="0"/>
              <a:t>Constellations, or patterns of light in the sky, are made up of which of the following?</a:t>
            </a:r>
          </a:p>
          <a:p>
            <a:endParaRPr lang="en-US" sz="3200" dirty="0"/>
          </a:p>
          <a:p>
            <a:pPr marL="514350" indent="-514350">
              <a:buFont typeface="+mj-lt"/>
              <a:buAutoNum type="alphaLcPeriod"/>
            </a:pPr>
            <a:r>
              <a:rPr lang="en-US" sz="3200" dirty="0"/>
              <a:t> stars</a:t>
            </a:r>
          </a:p>
          <a:p>
            <a:pPr marL="514350" indent="-514350">
              <a:buFont typeface="+mj-lt"/>
              <a:buAutoNum type="alphaLcPeriod"/>
            </a:pPr>
            <a:r>
              <a:rPr lang="en-US" sz="3200" dirty="0"/>
              <a:t> glowing planets</a:t>
            </a:r>
          </a:p>
          <a:p>
            <a:pPr marL="514350" indent="-514350">
              <a:buFont typeface="+mj-lt"/>
              <a:buAutoNum type="alphaLcPeriod"/>
            </a:pPr>
            <a:r>
              <a:rPr lang="en-US" sz="3200" dirty="0"/>
              <a:t> comets</a:t>
            </a:r>
          </a:p>
          <a:p>
            <a:pPr marL="514350" indent="-514350">
              <a:buFont typeface="+mj-lt"/>
              <a:buAutoNum type="alphaLcPeriod"/>
            </a:pPr>
            <a:r>
              <a:rPr lang="en-US" sz="3200" dirty="0"/>
              <a:t> meteors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5"/>
          <p:cNvSpPr txBox="1">
            <a:spLocks noChangeArrowheads="1"/>
          </p:cNvSpPr>
          <p:nvPr/>
        </p:nvSpPr>
        <p:spPr bwMode="auto">
          <a:xfrm>
            <a:off x="609600" y="990600"/>
            <a:ext cx="8229600" cy="519113"/>
          </a:xfrm>
          <a:prstGeom prst="rect">
            <a:avLst/>
          </a:prstGeom>
          <a:noFill/>
          <a:ln w="9525">
            <a:noFill/>
            <a:miter lim="800000"/>
            <a:headEnd/>
            <a:tailEnd/>
          </a:ln>
        </p:spPr>
        <p:txBody>
          <a:bodyPr>
            <a:spAutoFit/>
          </a:bodyPr>
          <a:lstStyle/>
          <a:p>
            <a:pPr>
              <a:spcBef>
                <a:spcPct val="50000"/>
              </a:spcBef>
            </a:pPr>
            <a:endParaRPr lang="en-US" sz="2800" dirty="0"/>
          </a:p>
        </p:txBody>
      </p:sp>
      <p:sp>
        <p:nvSpPr>
          <p:cNvPr id="20483" name="Text Box 9"/>
          <p:cNvSpPr txBox="1">
            <a:spLocks noChangeArrowheads="1"/>
          </p:cNvSpPr>
          <p:nvPr/>
        </p:nvSpPr>
        <p:spPr bwMode="auto">
          <a:xfrm>
            <a:off x="609600" y="5638800"/>
            <a:ext cx="8077200" cy="1573213"/>
          </a:xfrm>
          <a:prstGeom prst="rect">
            <a:avLst/>
          </a:prstGeom>
          <a:noFill/>
          <a:ln w="9525">
            <a:noFill/>
            <a:miter lim="800000"/>
            <a:headEnd/>
            <a:tailEnd/>
          </a:ln>
        </p:spPr>
        <p:txBody>
          <a:bodyPr>
            <a:spAutoFit/>
          </a:bodyPr>
          <a:lstStyle/>
          <a:p>
            <a:pPr>
              <a:spcBef>
                <a:spcPct val="50000"/>
              </a:spcBef>
            </a:pPr>
            <a:endParaRPr lang="en-US" sz="2800" dirty="0">
              <a:solidFill>
                <a:srgbClr val="0000FF"/>
              </a:solidFill>
            </a:endParaRPr>
          </a:p>
          <a:p>
            <a:pPr>
              <a:spcBef>
                <a:spcPct val="50000"/>
              </a:spcBef>
            </a:pPr>
            <a:endParaRPr lang="en-US" sz="2800" dirty="0">
              <a:solidFill>
                <a:srgbClr val="0000FF"/>
              </a:solidFill>
            </a:endParaRPr>
          </a:p>
          <a:p>
            <a:pPr>
              <a:spcBef>
                <a:spcPct val="50000"/>
              </a:spcBef>
            </a:pPr>
            <a:endParaRPr lang="en-US" dirty="0"/>
          </a:p>
        </p:txBody>
      </p:sp>
      <p:sp>
        <p:nvSpPr>
          <p:cNvPr id="20484" name="Text Box 10"/>
          <p:cNvSpPr txBox="1">
            <a:spLocks noChangeArrowheads="1"/>
          </p:cNvSpPr>
          <p:nvPr/>
        </p:nvSpPr>
        <p:spPr bwMode="auto">
          <a:xfrm>
            <a:off x="685800" y="838200"/>
            <a:ext cx="7696200" cy="769938"/>
          </a:xfrm>
          <a:prstGeom prst="rect">
            <a:avLst/>
          </a:prstGeom>
          <a:noFill/>
          <a:ln w="9525">
            <a:noFill/>
            <a:miter lim="800000"/>
            <a:headEnd/>
            <a:tailEnd/>
          </a:ln>
        </p:spPr>
        <p:txBody>
          <a:bodyPr>
            <a:spAutoFit/>
          </a:bodyPr>
          <a:lstStyle/>
          <a:p>
            <a:pPr>
              <a:spcBef>
                <a:spcPct val="50000"/>
              </a:spcBef>
            </a:pPr>
            <a:r>
              <a:rPr lang="en-US" sz="4400" dirty="0"/>
              <a:t>The answer is</a:t>
            </a:r>
            <a:endParaRPr lang="en-US" sz="4400" dirty="0">
              <a:solidFill>
                <a:srgbClr val="0000FF"/>
              </a:solidFill>
            </a:endParaRPr>
          </a:p>
        </p:txBody>
      </p:sp>
      <p:sp>
        <p:nvSpPr>
          <p:cNvPr id="5" name="TextBox 4"/>
          <p:cNvSpPr txBox="1"/>
          <p:nvPr/>
        </p:nvSpPr>
        <p:spPr>
          <a:xfrm rot="565840">
            <a:off x="4539521" y="627978"/>
            <a:ext cx="1283898" cy="1569660"/>
          </a:xfrm>
          <a:prstGeom prst="rect">
            <a:avLst/>
          </a:prstGeom>
          <a:noFill/>
        </p:spPr>
        <p:txBody>
          <a:bodyPr>
            <a:spAutoFit/>
          </a:bodyPr>
          <a:lstStyle/>
          <a:p>
            <a:pPr>
              <a:defRPr/>
            </a:pPr>
            <a:r>
              <a:rPr lang="en-US" sz="96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a:t>
            </a:r>
          </a:p>
        </p:txBody>
      </p:sp>
      <p:sp>
        <p:nvSpPr>
          <p:cNvPr id="7" name="Rectangle 6"/>
          <p:cNvSpPr/>
          <p:nvPr/>
        </p:nvSpPr>
        <p:spPr>
          <a:xfrm>
            <a:off x="381000" y="2133600"/>
            <a:ext cx="8077200" cy="646331"/>
          </a:xfrm>
          <a:prstGeom prst="rect">
            <a:avLst/>
          </a:prstGeom>
        </p:spPr>
        <p:txBody>
          <a:bodyPr wrap="square">
            <a:spAutoFit/>
          </a:bodyPr>
          <a:lstStyle/>
          <a:p>
            <a:pPr marL="457200" indent="-457200"/>
            <a:r>
              <a:rPr lang="en-US" sz="3600" b="1" dirty="0"/>
              <a:t>Stars</a:t>
            </a:r>
            <a:endParaRPr lang="en-US" sz="2400" b="1" dirty="0"/>
          </a:p>
        </p:txBody>
      </p:sp>
      <p:pic>
        <p:nvPicPr>
          <p:cNvPr id="17412" name="Picture 4" descr="http://t0.gstatic.com/images?q=tbn:ANd9GcQNd0uNPZcmXcqZUd7PLGSpyM12EwYIUYKdsVrB65VKW5W9SCwY"/>
          <p:cNvPicPr>
            <a:picLocks noChangeAspect="1" noChangeArrowheads="1"/>
          </p:cNvPicPr>
          <p:nvPr/>
        </p:nvPicPr>
        <p:blipFill>
          <a:blip r:embed="rId3" cstate="print"/>
          <a:srcRect/>
          <a:stretch>
            <a:fillRect/>
          </a:stretch>
        </p:blipFill>
        <p:spPr bwMode="auto">
          <a:xfrm>
            <a:off x="2895600" y="2667000"/>
            <a:ext cx="4107835" cy="28194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le 1"/>
          <p:cNvSpPr>
            <a:spLocks noGrp="1"/>
          </p:cNvSpPr>
          <p:nvPr>
            <p:ph type="title" idx="4294967295"/>
          </p:nvPr>
        </p:nvSpPr>
        <p:spPr>
          <a:xfrm>
            <a:off x="457200" y="704850"/>
            <a:ext cx="8229600" cy="742950"/>
          </a:xfrm>
        </p:spPr>
        <p:txBody>
          <a:bodyPr/>
          <a:lstStyle/>
          <a:p>
            <a:pPr eaLnBrk="1" hangingPunct="1"/>
            <a:r>
              <a:rPr lang="en-US" sz="4500" dirty="0"/>
              <a:t>SC.5.E.5.1</a:t>
            </a:r>
          </a:p>
        </p:txBody>
      </p:sp>
      <p:sp>
        <p:nvSpPr>
          <p:cNvPr id="99330" name="Content Placeholder 2"/>
          <p:cNvSpPr>
            <a:spLocks noGrp="1"/>
          </p:cNvSpPr>
          <p:nvPr>
            <p:ph idx="4294967295"/>
          </p:nvPr>
        </p:nvSpPr>
        <p:spPr>
          <a:xfrm>
            <a:off x="457200" y="1371600"/>
            <a:ext cx="8229600" cy="5181600"/>
          </a:xfrm>
          <a:noFill/>
          <a:ln>
            <a:noFill/>
          </a:ln>
        </p:spPr>
        <p:txBody>
          <a:bodyPr/>
          <a:lstStyle/>
          <a:p>
            <a:pPr>
              <a:buNone/>
            </a:pPr>
            <a:r>
              <a:rPr lang="en-US" sz="2700" dirty="0"/>
              <a:t>Benchmark: </a:t>
            </a:r>
            <a:r>
              <a:rPr lang="en-US" sz="2800" b="1" dirty="0"/>
              <a:t>Recognize that a galaxy consists of gas, dust, and many stars, including any objects orbiting the stars. Identify our home galaxy as the Milky Way. </a:t>
            </a:r>
          </a:p>
          <a:p>
            <a:pPr>
              <a:buNone/>
            </a:pPr>
            <a:endParaRPr lang="en-US" sz="2700" b="1" dirty="0"/>
          </a:p>
          <a:p>
            <a:pPr eaLnBrk="1" hangingPunct="1">
              <a:lnSpc>
                <a:spcPct val="80000"/>
              </a:lnSpc>
              <a:buFont typeface="Wingdings 2" pitchFamily="18" charset="2"/>
              <a:buNone/>
            </a:pPr>
            <a:r>
              <a:rPr lang="en-US" sz="2700" dirty="0">
                <a:solidFill>
                  <a:srgbClr val="FF0000"/>
                </a:solidFill>
              </a:rPr>
              <a:t>Essential Question:</a:t>
            </a:r>
          </a:p>
          <a:p>
            <a:pPr eaLnBrk="1" hangingPunct="1">
              <a:lnSpc>
                <a:spcPct val="80000"/>
              </a:lnSpc>
              <a:buFont typeface="Wingdings 2" pitchFamily="18" charset="2"/>
              <a:buNone/>
            </a:pPr>
            <a:r>
              <a:rPr lang="en-US" sz="2800" dirty="0">
                <a:solidFill>
                  <a:srgbClr val="0000FF"/>
                </a:solidFill>
              </a:rPr>
              <a:t>What components make up a galaxy and identify our home galaxy?</a:t>
            </a:r>
          </a:p>
          <a:p>
            <a:pPr eaLnBrk="1" hangingPunct="1">
              <a:lnSpc>
                <a:spcPct val="80000"/>
              </a:lnSpc>
              <a:buFont typeface="Wingdings 2" pitchFamily="18" charset="2"/>
              <a:buNone/>
            </a:pPr>
            <a:endParaRPr lang="en-US" sz="1500" dirty="0">
              <a:solidFill>
                <a:srgbClr val="0000FF"/>
              </a:solidFill>
            </a:endParaRPr>
          </a:p>
          <a:p>
            <a:pPr eaLnBrk="1" hangingPunct="1">
              <a:lnSpc>
                <a:spcPct val="80000"/>
              </a:lnSpc>
              <a:buFont typeface="Wingdings 2" pitchFamily="18" charset="2"/>
              <a:buNone/>
            </a:pPr>
            <a:r>
              <a:rPr lang="en-US" sz="2700" dirty="0">
                <a:solidFill>
                  <a:srgbClr val="FF0000"/>
                </a:solidFill>
              </a:rPr>
              <a:t>Vocabulary:</a:t>
            </a:r>
          </a:p>
          <a:p>
            <a:pPr eaLnBrk="1" hangingPunct="1">
              <a:lnSpc>
                <a:spcPct val="80000"/>
              </a:lnSpc>
              <a:buFont typeface="Wingdings 2" pitchFamily="18" charset="2"/>
              <a:buNone/>
            </a:pPr>
            <a:r>
              <a:rPr lang="en-US" sz="2700" dirty="0"/>
              <a:t>	galaxy				star		</a:t>
            </a:r>
          </a:p>
          <a:p>
            <a:pPr eaLnBrk="1" hangingPunct="1">
              <a:lnSpc>
                <a:spcPct val="80000"/>
              </a:lnSpc>
              <a:buFont typeface="Wingdings 2" pitchFamily="18" charset="2"/>
              <a:buNone/>
            </a:pPr>
            <a:r>
              <a:rPr lang="en-US" sz="2700" dirty="0"/>
              <a:t>	Milky Way			planets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p:cNvSpPr>
          <p:nvPr>
            <p:ph type="title"/>
          </p:nvPr>
        </p:nvSpPr>
        <p:spPr/>
        <p:txBody>
          <a:bodyPr/>
          <a:lstStyle/>
          <a:p>
            <a:r>
              <a:rPr lang="en-US" dirty="0"/>
              <a:t>Summarizing</a:t>
            </a:r>
          </a:p>
        </p:txBody>
      </p:sp>
      <p:sp>
        <p:nvSpPr>
          <p:cNvPr id="188419" name="Rectangle 3"/>
          <p:cNvSpPr>
            <a:spLocks noGrp="1"/>
          </p:cNvSpPr>
          <p:nvPr>
            <p:ph type="body" idx="1"/>
          </p:nvPr>
        </p:nvSpPr>
        <p:spPr/>
        <p:txBody>
          <a:bodyPr/>
          <a:lstStyle/>
          <a:p>
            <a:pPr>
              <a:buFont typeface="Wingdings 2" pitchFamily="18" charset="2"/>
              <a:buNone/>
            </a:pPr>
            <a:endParaRPr lang="en-US" sz="3200" dirty="0"/>
          </a:p>
          <a:p>
            <a:pPr>
              <a:buFont typeface="Wingdings 2" pitchFamily="18" charset="2"/>
              <a:buNone/>
            </a:pPr>
            <a:r>
              <a:rPr lang="en-US" sz="3600" dirty="0"/>
              <a:t>Essential Question:</a:t>
            </a:r>
          </a:p>
          <a:p>
            <a:pPr>
              <a:buNone/>
            </a:pPr>
            <a:r>
              <a:rPr lang="en-US" sz="3600" dirty="0">
                <a:solidFill>
                  <a:srgbClr val="0000FF"/>
                </a:solidFill>
              </a:rPr>
              <a:t>Partner A tell B what is in a galaxy. </a:t>
            </a:r>
          </a:p>
          <a:p>
            <a:pPr>
              <a:buNone/>
            </a:pPr>
            <a:r>
              <a:rPr lang="en-US" sz="3600" dirty="0">
                <a:solidFill>
                  <a:srgbClr val="0000FF"/>
                </a:solidFill>
              </a:rPr>
              <a:t>Partner B tell A what the sun is made of and why it looks so large.</a:t>
            </a:r>
          </a:p>
          <a:p>
            <a:pPr>
              <a:buNone/>
            </a:pPr>
            <a:endParaRPr lang="en-US" sz="3200" dirty="0">
              <a:solidFill>
                <a:srgbClr val="0000FF"/>
              </a:solidFill>
            </a:endParaRPr>
          </a:p>
          <a:p>
            <a:pPr>
              <a:buFont typeface="Wingdings 2" pitchFamily="18" charset="2"/>
              <a:buNone/>
            </a:pPr>
            <a:endParaRPr lang="en-US" sz="3200" dirty="0"/>
          </a:p>
        </p:txBody>
      </p:sp>
      <p:pic>
        <p:nvPicPr>
          <p:cNvPr id="188420" name="Picture 4" descr="MCj04404280000[1]"/>
          <p:cNvPicPr>
            <a:picLocks noChangeAspect="1" noChangeArrowheads="1"/>
          </p:cNvPicPr>
          <p:nvPr/>
        </p:nvPicPr>
        <p:blipFill>
          <a:blip r:embed="rId3" cstate="print"/>
          <a:srcRect/>
          <a:stretch>
            <a:fillRect/>
          </a:stretch>
        </p:blipFill>
        <p:spPr bwMode="auto">
          <a:xfrm>
            <a:off x="6096000" y="457200"/>
            <a:ext cx="2678112" cy="28194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p:cNvSpPr>
          <p:nvPr>
            <p:ph type="title"/>
          </p:nvPr>
        </p:nvSpPr>
        <p:spPr>
          <a:xfrm>
            <a:off x="304800" y="685800"/>
            <a:ext cx="8229600" cy="895350"/>
          </a:xfrm>
        </p:spPr>
        <p:txBody>
          <a:bodyPr/>
          <a:lstStyle/>
          <a:p>
            <a:r>
              <a:rPr lang="en-US" dirty="0"/>
              <a:t>Check Your Understanding</a:t>
            </a:r>
          </a:p>
        </p:txBody>
      </p:sp>
      <p:sp>
        <p:nvSpPr>
          <p:cNvPr id="10" name="Rectangle 9"/>
          <p:cNvSpPr/>
          <p:nvPr/>
        </p:nvSpPr>
        <p:spPr>
          <a:xfrm>
            <a:off x="457200" y="1828800"/>
            <a:ext cx="8382000" cy="3847207"/>
          </a:xfrm>
          <a:prstGeom prst="rect">
            <a:avLst/>
          </a:prstGeom>
        </p:spPr>
        <p:txBody>
          <a:bodyPr wrap="square">
            <a:spAutoFit/>
          </a:bodyPr>
          <a:lstStyle/>
          <a:p>
            <a:r>
              <a:rPr lang="en-US" sz="3600" b="1" dirty="0"/>
              <a:t>1. What items make up a galaxy?</a:t>
            </a:r>
          </a:p>
          <a:p>
            <a:pPr marL="514350" indent="-514350"/>
            <a:endParaRPr lang="en-US" sz="3600" dirty="0"/>
          </a:p>
          <a:p>
            <a:pPr marL="514350" indent="-514350">
              <a:buFont typeface="+mj-lt"/>
              <a:buAutoNum type="alphaLcPeriod"/>
            </a:pPr>
            <a:r>
              <a:rPr lang="en-US" sz="3600" dirty="0"/>
              <a:t>Gas &amp; Dust</a:t>
            </a:r>
          </a:p>
          <a:p>
            <a:pPr marL="514350" indent="-514350">
              <a:buFont typeface="+mj-lt"/>
              <a:buAutoNum type="alphaLcPeriod"/>
            </a:pPr>
            <a:r>
              <a:rPr lang="en-US" sz="3600" dirty="0"/>
              <a:t>Objects that orbit stars</a:t>
            </a:r>
          </a:p>
          <a:p>
            <a:pPr marL="514350" indent="-514350">
              <a:buFont typeface="+mj-lt"/>
              <a:buAutoNum type="alphaLcPeriod"/>
            </a:pPr>
            <a:r>
              <a:rPr lang="en-US" sz="3600" dirty="0"/>
              <a:t>Many Stars</a:t>
            </a:r>
          </a:p>
          <a:p>
            <a:pPr marL="514350" indent="-514350">
              <a:buFont typeface="+mj-lt"/>
              <a:buAutoNum type="alphaLcPeriod"/>
            </a:pPr>
            <a:r>
              <a:rPr lang="en-US" sz="3600" dirty="0"/>
              <a:t>All of the above</a:t>
            </a:r>
            <a:endParaRPr lang="en-US" sz="2800" dirty="0"/>
          </a:p>
          <a:p>
            <a:pPr marL="514350" indent="-514350">
              <a:buFont typeface="+mj-lt"/>
              <a:buAutoNum type="alphaLcPeriod"/>
            </a:pP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p:cNvSpPr>
          <p:nvPr>
            <p:ph type="title"/>
          </p:nvPr>
        </p:nvSpPr>
        <p:spPr>
          <a:xfrm>
            <a:off x="457200" y="381000"/>
            <a:ext cx="8229600" cy="895350"/>
          </a:xfrm>
        </p:spPr>
        <p:txBody>
          <a:bodyPr/>
          <a:lstStyle/>
          <a:p>
            <a:r>
              <a:rPr lang="en-US" dirty="0"/>
              <a:t>Check Your Understanding</a:t>
            </a:r>
          </a:p>
        </p:txBody>
      </p:sp>
      <p:sp>
        <p:nvSpPr>
          <p:cNvPr id="114690" name="Rectangle 3"/>
          <p:cNvSpPr>
            <a:spLocks noGrp="1"/>
          </p:cNvSpPr>
          <p:nvPr>
            <p:ph type="body" idx="1"/>
          </p:nvPr>
        </p:nvSpPr>
        <p:spPr>
          <a:xfrm>
            <a:off x="457200" y="1143000"/>
            <a:ext cx="8229600" cy="5486400"/>
          </a:xfrm>
          <a:ln>
            <a:noFill/>
          </a:ln>
        </p:spPr>
        <p:txBody>
          <a:bodyPr/>
          <a:lstStyle/>
          <a:p>
            <a:pPr>
              <a:buNone/>
            </a:pPr>
            <a:r>
              <a:rPr lang="en-US" sz="2400" b="1" dirty="0">
                <a:latin typeface="Arial" pitchFamily="34" charset="0"/>
                <a:cs typeface="Arial" pitchFamily="34" charset="0"/>
              </a:rPr>
              <a:t>2. There are so many stars and planets in the universe that it is hard to count them.</a:t>
            </a:r>
          </a:p>
          <a:p>
            <a:pPr>
              <a:buNone/>
            </a:pPr>
            <a:r>
              <a:rPr lang="en-US" sz="2400" b="1" dirty="0">
                <a:latin typeface="Arial" pitchFamily="34" charset="0"/>
                <a:cs typeface="Arial" pitchFamily="34" charset="0"/>
              </a:rPr>
              <a:t>Our Solar system is located near the edge of the large group of stars shown here.</a:t>
            </a:r>
          </a:p>
          <a:p>
            <a:endParaRPr lang="en-US" sz="2400" b="1" dirty="0">
              <a:latin typeface="Arial" pitchFamily="34" charset="0"/>
              <a:cs typeface="Arial" pitchFamily="34" charset="0"/>
            </a:endParaRPr>
          </a:p>
          <a:p>
            <a:pPr>
              <a:buNone/>
            </a:pPr>
            <a:endParaRPr lang="en-US" sz="2400" b="1" dirty="0">
              <a:latin typeface="Arial" pitchFamily="34" charset="0"/>
              <a:cs typeface="Arial" pitchFamily="34" charset="0"/>
            </a:endParaRPr>
          </a:p>
          <a:p>
            <a:pPr>
              <a:buNone/>
            </a:pPr>
            <a:endParaRPr lang="en-US" sz="2400" b="1" dirty="0">
              <a:latin typeface="Arial" pitchFamily="34" charset="0"/>
              <a:cs typeface="Arial" pitchFamily="34" charset="0"/>
            </a:endParaRPr>
          </a:p>
          <a:p>
            <a:endParaRPr lang="en-US" sz="2400" b="1" dirty="0">
              <a:latin typeface="Arial" pitchFamily="34" charset="0"/>
              <a:cs typeface="Arial" pitchFamily="34" charset="0"/>
            </a:endParaRPr>
          </a:p>
          <a:p>
            <a:pPr>
              <a:buNone/>
            </a:pPr>
            <a:r>
              <a:rPr lang="en-US" sz="2400" b="1" dirty="0">
                <a:latin typeface="Arial" pitchFamily="34" charset="0"/>
                <a:cs typeface="Arial" pitchFamily="34" charset="0"/>
              </a:rPr>
              <a:t>What is this large group of stars called?</a:t>
            </a:r>
          </a:p>
          <a:p>
            <a:pPr marL="457200" indent="-457200">
              <a:spcBef>
                <a:spcPts val="0"/>
              </a:spcBef>
              <a:buClrTx/>
              <a:buFont typeface="+mj-lt"/>
              <a:buAutoNum type="alphaLcPeriod"/>
            </a:pPr>
            <a:r>
              <a:rPr lang="en-US" sz="2400" dirty="0">
                <a:latin typeface="Arial" pitchFamily="34" charset="0"/>
                <a:cs typeface="Arial" pitchFamily="34" charset="0"/>
              </a:rPr>
              <a:t> the solar system</a:t>
            </a:r>
          </a:p>
          <a:p>
            <a:pPr marL="457200" indent="-457200">
              <a:spcBef>
                <a:spcPts val="0"/>
              </a:spcBef>
              <a:buClrTx/>
              <a:buFont typeface="+mj-lt"/>
              <a:buAutoNum type="alphaLcPeriod"/>
            </a:pPr>
            <a:r>
              <a:rPr lang="en-US" sz="2400" dirty="0">
                <a:latin typeface="Arial" pitchFamily="34" charset="0"/>
                <a:cs typeface="Arial" pitchFamily="34" charset="0"/>
              </a:rPr>
              <a:t>the Milky Way galaxy</a:t>
            </a:r>
          </a:p>
          <a:p>
            <a:pPr marL="457200" indent="-457200">
              <a:spcBef>
                <a:spcPts val="0"/>
              </a:spcBef>
              <a:buClrTx/>
              <a:buFont typeface="+mj-lt"/>
              <a:buAutoNum type="alphaLcPeriod"/>
            </a:pPr>
            <a:r>
              <a:rPr lang="en-US" sz="2400" dirty="0">
                <a:latin typeface="Arial" pitchFamily="34" charset="0"/>
                <a:cs typeface="Arial" pitchFamily="34" charset="0"/>
              </a:rPr>
              <a:t> the universe</a:t>
            </a:r>
          </a:p>
          <a:p>
            <a:pPr marL="457200" indent="-457200">
              <a:spcBef>
                <a:spcPts val="0"/>
              </a:spcBef>
              <a:buClrTx/>
              <a:buFont typeface="+mj-lt"/>
              <a:buAutoNum type="alphaLcPeriod"/>
            </a:pPr>
            <a:r>
              <a:rPr lang="en-US" sz="2400" dirty="0">
                <a:latin typeface="Arial" pitchFamily="34" charset="0"/>
                <a:cs typeface="Arial" pitchFamily="34" charset="0"/>
              </a:rPr>
              <a:t> the Whirlpool galaxy</a:t>
            </a:r>
            <a:endParaRPr lang="en-US" sz="3200" dirty="0">
              <a:latin typeface="Arial" pitchFamily="34" charset="0"/>
              <a:cs typeface="Arial" pitchFamily="34" charset="0"/>
            </a:endParaRPr>
          </a:p>
        </p:txBody>
      </p:sp>
      <p:pic>
        <p:nvPicPr>
          <p:cNvPr id="4" name="Picture 1"/>
          <p:cNvPicPr>
            <a:picLocks noChangeAspect="1" noChangeArrowheads="1"/>
          </p:cNvPicPr>
          <p:nvPr/>
        </p:nvPicPr>
        <p:blipFill>
          <a:blip r:embed="rId3" cstate="print"/>
          <a:srcRect/>
          <a:stretch>
            <a:fillRect/>
          </a:stretch>
        </p:blipFill>
        <p:spPr bwMode="auto">
          <a:xfrm>
            <a:off x="4876800" y="2286000"/>
            <a:ext cx="3505200" cy="2347232"/>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381000" y="381000"/>
            <a:ext cx="8229600" cy="895350"/>
          </a:xfrm>
        </p:spPr>
        <p:txBody>
          <a:bodyPr/>
          <a:lstStyle/>
          <a:p>
            <a:r>
              <a:rPr lang="en-US" dirty="0"/>
              <a:t>Check Your Understanding</a:t>
            </a:r>
          </a:p>
        </p:txBody>
      </p:sp>
      <p:sp>
        <p:nvSpPr>
          <p:cNvPr id="8" name="Rectangle 7"/>
          <p:cNvSpPr/>
          <p:nvPr/>
        </p:nvSpPr>
        <p:spPr>
          <a:xfrm>
            <a:off x="457200" y="1371601"/>
            <a:ext cx="7620000" cy="4401205"/>
          </a:xfrm>
          <a:prstGeom prst="rect">
            <a:avLst/>
          </a:prstGeom>
        </p:spPr>
        <p:txBody>
          <a:bodyPr wrap="square">
            <a:spAutoFit/>
          </a:bodyPr>
          <a:lstStyle/>
          <a:p>
            <a:r>
              <a:rPr lang="en-US" sz="2800" b="1" dirty="0"/>
              <a:t>3. Why does the Sun seem larger and brighter than other stars?</a:t>
            </a:r>
          </a:p>
          <a:p>
            <a:endParaRPr lang="en-US" sz="2800" dirty="0"/>
          </a:p>
          <a:p>
            <a:pPr marL="514350" indent="-514350">
              <a:buFont typeface="+mj-lt"/>
              <a:buAutoNum type="alphaLcPeriod"/>
            </a:pPr>
            <a:r>
              <a:rPr lang="en-US" sz="2800" dirty="0"/>
              <a:t>The Sun can be seen from Earth during daylight hours.</a:t>
            </a:r>
          </a:p>
          <a:p>
            <a:pPr marL="514350" indent="-514350">
              <a:buFont typeface="+mj-lt"/>
              <a:buAutoNum type="alphaLcPeriod"/>
            </a:pPr>
            <a:r>
              <a:rPr lang="en-US" sz="2800" dirty="0"/>
              <a:t>The Sun reflects light from all the moons in the solar system.</a:t>
            </a:r>
          </a:p>
          <a:p>
            <a:pPr marL="514350" indent="-514350">
              <a:buFont typeface="+mj-lt"/>
              <a:buAutoNum type="alphaLcPeriod"/>
            </a:pPr>
            <a:r>
              <a:rPr lang="en-US" sz="2800" dirty="0"/>
              <a:t>The Sun is closer to Earth than other stars in the universe.</a:t>
            </a:r>
          </a:p>
          <a:p>
            <a:pPr marL="514350" indent="-514350">
              <a:buFont typeface="+mj-lt"/>
              <a:buAutoNum type="alphaLcPeriod"/>
            </a:pPr>
            <a:r>
              <a:rPr lang="en-US" sz="2800" dirty="0"/>
              <a:t>The Sun can make its own light.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p:cNvSpPr>
          <p:nvPr>
            <p:ph type="title"/>
          </p:nvPr>
        </p:nvSpPr>
        <p:spPr>
          <a:xfrm>
            <a:off x="457200" y="704850"/>
            <a:ext cx="8229600" cy="895350"/>
          </a:xfrm>
        </p:spPr>
        <p:txBody>
          <a:bodyPr/>
          <a:lstStyle/>
          <a:p>
            <a:r>
              <a:rPr lang="en-US" dirty="0"/>
              <a:t>Check Your Understanding</a:t>
            </a:r>
          </a:p>
        </p:txBody>
      </p:sp>
      <p:sp>
        <p:nvSpPr>
          <p:cNvPr id="114690" name="Rectangle 3"/>
          <p:cNvSpPr>
            <a:spLocks noGrp="1"/>
          </p:cNvSpPr>
          <p:nvPr>
            <p:ph type="body" idx="1"/>
          </p:nvPr>
        </p:nvSpPr>
        <p:spPr>
          <a:xfrm>
            <a:off x="457200" y="1752601"/>
            <a:ext cx="8229600" cy="4572000"/>
          </a:xfrm>
        </p:spPr>
        <p:txBody>
          <a:bodyPr/>
          <a:lstStyle/>
          <a:p>
            <a:pPr>
              <a:buNone/>
            </a:pPr>
            <a:r>
              <a:rPr lang="en-US" sz="3200" b="1" dirty="0">
                <a:latin typeface="Arial" pitchFamily="34" charset="0"/>
                <a:cs typeface="Arial" pitchFamily="34" charset="0"/>
              </a:rPr>
              <a:t>4. Which statement best describes our Sun?</a:t>
            </a:r>
          </a:p>
          <a:p>
            <a:pPr>
              <a:buNone/>
            </a:pPr>
            <a:endParaRPr lang="en-US" sz="3200" dirty="0">
              <a:latin typeface="Arial" pitchFamily="34" charset="0"/>
              <a:cs typeface="Arial" pitchFamily="34" charset="0"/>
            </a:endParaRPr>
          </a:p>
          <a:p>
            <a:pPr marL="514350" indent="-514350">
              <a:buClrTx/>
              <a:buFont typeface="+mj-lt"/>
              <a:buAutoNum type="alphaLcPeriod"/>
            </a:pPr>
            <a:r>
              <a:rPr lang="en-US" sz="3200" dirty="0">
                <a:latin typeface="Arial" pitchFamily="34" charset="0"/>
                <a:cs typeface="Arial" pitchFamily="34" charset="0"/>
              </a:rPr>
              <a:t>It is one of many stars in the universe.</a:t>
            </a:r>
          </a:p>
          <a:p>
            <a:pPr marL="514350" indent="-514350">
              <a:buClrTx/>
              <a:buFont typeface="+mj-lt"/>
              <a:buAutoNum type="alphaLcPeriod"/>
            </a:pPr>
            <a:r>
              <a:rPr lang="en-US" sz="3200" dirty="0">
                <a:latin typeface="Arial" pitchFamily="34" charset="0"/>
                <a:cs typeface="Arial" pitchFamily="34" charset="0"/>
              </a:rPr>
              <a:t>It is the only star in the universe.</a:t>
            </a:r>
          </a:p>
          <a:p>
            <a:pPr marL="514350" indent="-514350">
              <a:buClrTx/>
              <a:buFont typeface="+mj-lt"/>
              <a:buAutoNum type="alphaLcPeriod"/>
            </a:pPr>
            <a:r>
              <a:rPr lang="en-US" sz="3200" dirty="0">
                <a:latin typeface="Arial" pitchFamily="34" charset="0"/>
                <a:cs typeface="Arial" pitchFamily="34" charset="0"/>
              </a:rPr>
              <a:t>It is a planet in our solar system.</a:t>
            </a:r>
          </a:p>
          <a:p>
            <a:pPr marL="514350" indent="-514350">
              <a:buClrTx/>
              <a:buFont typeface="+mj-lt"/>
              <a:buAutoNum type="alphaLcPeriod"/>
            </a:pPr>
            <a:r>
              <a:rPr lang="en-US" sz="3200" dirty="0">
                <a:latin typeface="Arial" pitchFamily="34" charset="0"/>
                <a:cs typeface="Arial" pitchFamily="34" charset="0"/>
              </a:rPr>
              <a:t>It is a type of comet.</a:t>
            </a:r>
          </a:p>
          <a:p>
            <a:pPr>
              <a:buNone/>
            </a:pPr>
            <a:endParaRPr lang="en-US"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p:cNvSpPr>
          <p:nvPr>
            <p:ph type="title"/>
          </p:nvPr>
        </p:nvSpPr>
        <p:spPr>
          <a:xfrm>
            <a:off x="381000" y="685800"/>
            <a:ext cx="8229600" cy="857250"/>
          </a:xfrm>
        </p:spPr>
        <p:txBody>
          <a:bodyPr/>
          <a:lstStyle/>
          <a:p>
            <a:r>
              <a:rPr lang="en-US" dirty="0"/>
              <a:t>Check Your Answers</a:t>
            </a:r>
          </a:p>
        </p:txBody>
      </p:sp>
      <p:sp>
        <p:nvSpPr>
          <p:cNvPr id="118786" name="Rectangle 3"/>
          <p:cNvSpPr>
            <a:spLocks noGrp="1"/>
          </p:cNvSpPr>
          <p:nvPr>
            <p:ph type="body" idx="1"/>
          </p:nvPr>
        </p:nvSpPr>
        <p:spPr/>
        <p:txBody>
          <a:bodyPr/>
          <a:lstStyle/>
          <a:p>
            <a:pPr marL="514350" indent="-514350">
              <a:buFont typeface="+mj-lt"/>
              <a:buAutoNum type="arabicParenR"/>
            </a:pPr>
            <a:r>
              <a:rPr lang="en-US" sz="3200" dirty="0">
                <a:solidFill>
                  <a:srgbClr val="0000FF"/>
                </a:solidFill>
                <a:latin typeface="Arial" pitchFamily="34" charset="0"/>
                <a:cs typeface="Arial" pitchFamily="34" charset="0"/>
              </a:rPr>
              <a:t>  D. </a:t>
            </a:r>
            <a:r>
              <a:rPr lang="en-US" sz="3200" dirty="0">
                <a:latin typeface="Arial" pitchFamily="34" charset="0"/>
                <a:cs typeface="Arial" pitchFamily="34" charset="0"/>
              </a:rPr>
              <a:t>All of the above – Gas, Dust, object     	   that orbit stars, and many stars</a:t>
            </a:r>
          </a:p>
          <a:p>
            <a:pPr marL="769937" indent="-742950">
              <a:buFont typeface="+mj-lt"/>
              <a:buAutoNum type="arabicParenR"/>
            </a:pPr>
            <a:r>
              <a:rPr lang="en-US" sz="3200" dirty="0">
                <a:solidFill>
                  <a:srgbClr val="0000FF"/>
                </a:solidFill>
                <a:latin typeface="Arial" pitchFamily="34" charset="0"/>
                <a:cs typeface="Arial" pitchFamily="34" charset="0"/>
              </a:rPr>
              <a:t>B. </a:t>
            </a:r>
            <a:r>
              <a:rPr lang="en-US" sz="3200" dirty="0">
                <a:latin typeface="Arial" pitchFamily="34" charset="0"/>
                <a:cs typeface="Arial" pitchFamily="34" charset="0"/>
              </a:rPr>
              <a:t>the Milky Way galaxy</a:t>
            </a:r>
          </a:p>
          <a:p>
            <a:pPr marL="769937" indent="-742950">
              <a:buFont typeface="+mj-lt"/>
              <a:buAutoNum type="arabicParenR"/>
            </a:pPr>
            <a:r>
              <a:rPr lang="en-US" sz="3200" dirty="0">
                <a:solidFill>
                  <a:srgbClr val="0000FF"/>
                </a:solidFill>
                <a:latin typeface="Arial" pitchFamily="34" charset="0"/>
                <a:cs typeface="Arial" pitchFamily="34" charset="0"/>
              </a:rPr>
              <a:t>C. </a:t>
            </a:r>
            <a:r>
              <a:rPr lang="en-US" sz="3200" dirty="0">
                <a:latin typeface="Arial" pitchFamily="34" charset="0"/>
                <a:cs typeface="Arial" pitchFamily="34" charset="0"/>
              </a:rPr>
              <a:t>The Sun is closer to Earth than other   	    stars in the universe.</a:t>
            </a:r>
            <a:endParaRPr lang="en-US" sz="3200" dirty="0">
              <a:solidFill>
                <a:srgbClr val="0000FF"/>
              </a:solidFill>
              <a:latin typeface="Arial" pitchFamily="34" charset="0"/>
              <a:cs typeface="Arial" pitchFamily="34" charset="0"/>
            </a:endParaRPr>
          </a:p>
          <a:p>
            <a:pPr marL="769937" indent="-742950">
              <a:buFont typeface="+mj-lt"/>
              <a:buAutoNum type="arabicParenR"/>
            </a:pPr>
            <a:r>
              <a:rPr lang="en-US" sz="3200" dirty="0">
                <a:solidFill>
                  <a:srgbClr val="0000FF"/>
                </a:solidFill>
                <a:latin typeface="Arial" pitchFamily="34" charset="0"/>
                <a:cs typeface="Arial" pitchFamily="34" charset="0"/>
              </a:rPr>
              <a:t>A. </a:t>
            </a:r>
            <a:r>
              <a:rPr lang="en-US" sz="3200" dirty="0">
                <a:latin typeface="Arial" pitchFamily="34" charset="0"/>
                <a:cs typeface="Arial" pitchFamily="34" charset="0"/>
              </a:rPr>
              <a:t>It is one of many stars in the 	 	   universe</a:t>
            </a:r>
            <a:r>
              <a:rPr lang="en-US" sz="2800" dirty="0">
                <a:latin typeface="Arial" pitchFamily="34" charset="0"/>
                <a:cs typeface="Arial" pitchFamily="34" charset="0"/>
              </a:rPr>
              <a:t>.</a:t>
            </a:r>
          </a:p>
          <a:p>
            <a:pPr marL="769937" indent="-742950">
              <a:buNone/>
            </a:pPr>
            <a:r>
              <a:rPr lang="en-US" sz="2800" dirty="0"/>
              <a:t> </a:t>
            </a:r>
          </a:p>
          <a:p>
            <a:pPr marL="769937" indent="-742950">
              <a:buNone/>
            </a:pPr>
            <a:endParaRPr lang="en-US" sz="3200" dirty="0"/>
          </a:p>
          <a:p>
            <a:pPr marL="769937" indent="-742950">
              <a:buFont typeface="+mj-lt"/>
              <a:buAutoNum type="arabicPeriod"/>
            </a:pPr>
            <a:endParaRPr lang="en-US" sz="3200" dirty="0"/>
          </a:p>
          <a:p>
            <a:pPr lvl="1">
              <a:buNone/>
            </a:pPr>
            <a:endParaRPr lang="en-US" sz="3600" dirty="0"/>
          </a:p>
          <a:p>
            <a:pPr marL="495300" indent="-495300">
              <a:buNone/>
            </a:pPr>
            <a:endParaRPr lang="en-US" sz="3600" dirty="0"/>
          </a:p>
          <a:p>
            <a:pPr marL="495300" indent="-495300">
              <a:buFont typeface="Wingdings 2" pitchFamily="18" charset="2"/>
              <a:buNone/>
            </a:pPr>
            <a:endParaRPr lang="en-US" sz="3600" dirty="0"/>
          </a:p>
        </p:txBody>
      </p:sp>
      <p:pic>
        <p:nvPicPr>
          <p:cNvPr id="118791" name="Picture 7" descr="MCj04298030000[1]"/>
          <p:cNvPicPr>
            <a:picLocks noChangeAspect="1" noChangeArrowheads="1"/>
          </p:cNvPicPr>
          <p:nvPr/>
        </p:nvPicPr>
        <p:blipFill>
          <a:blip r:embed="rId3" cstate="print"/>
          <a:srcRect/>
          <a:stretch>
            <a:fillRect/>
          </a:stretch>
        </p:blipFill>
        <p:spPr bwMode="auto">
          <a:xfrm>
            <a:off x="6934200" y="228600"/>
            <a:ext cx="1379854" cy="1752600"/>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3"/>
          <p:cNvSpPr>
            <a:spLocks noGrp="1"/>
          </p:cNvSpPr>
          <p:nvPr>
            <p:ph type="body" idx="1"/>
          </p:nvPr>
        </p:nvSpPr>
        <p:spPr>
          <a:xfrm>
            <a:off x="381000" y="1981200"/>
            <a:ext cx="8229600" cy="4267200"/>
          </a:xfrm>
        </p:spPr>
        <p:txBody>
          <a:bodyPr/>
          <a:lstStyle/>
          <a:p>
            <a:pPr>
              <a:lnSpc>
                <a:spcPct val="80000"/>
              </a:lnSpc>
              <a:buNone/>
            </a:pPr>
            <a:endParaRPr lang="en-US" sz="3600" dirty="0">
              <a:solidFill>
                <a:srgbClr val="0000FF"/>
              </a:solidFill>
            </a:endParaRPr>
          </a:p>
          <a:p>
            <a:pPr eaLnBrk="1" hangingPunct="1">
              <a:lnSpc>
                <a:spcPct val="80000"/>
              </a:lnSpc>
              <a:buNone/>
            </a:pPr>
            <a:r>
              <a:rPr lang="en-US" sz="5400" dirty="0">
                <a:solidFill>
                  <a:srgbClr val="0000FF"/>
                </a:solidFill>
              </a:rPr>
              <a:t>What components make up a galaxy?  In what galaxy is our solar system located?</a:t>
            </a:r>
          </a:p>
          <a:p>
            <a:pPr eaLnBrk="1" hangingPunct="1">
              <a:lnSpc>
                <a:spcPct val="80000"/>
              </a:lnSpc>
              <a:buNone/>
            </a:pPr>
            <a:r>
              <a:rPr lang="en-US" sz="5400" dirty="0"/>
              <a:t>			</a:t>
            </a:r>
            <a:endParaRPr lang="en-US" sz="3200" dirty="0"/>
          </a:p>
        </p:txBody>
      </p:sp>
      <p:sp>
        <p:nvSpPr>
          <p:cNvPr id="119810" name="Rectangle 4"/>
          <p:cNvSpPr>
            <a:spLocks noGrp="1"/>
          </p:cNvSpPr>
          <p:nvPr>
            <p:ph type="title"/>
          </p:nvPr>
        </p:nvSpPr>
        <p:spPr>
          <a:xfrm>
            <a:off x="381000" y="609600"/>
            <a:ext cx="8229600" cy="704850"/>
          </a:xfrm>
        </p:spPr>
        <p:txBody>
          <a:bodyPr/>
          <a:lstStyle/>
          <a:p>
            <a:r>
              <a:rPr lang="en-US" dirty="0"/>
              <a:t>Summary Question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130" y="685800"/>
            <a:ext cx="7199150"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spc="0" dirty="0">
                <a:ln/>
                <a:solidFill>
                  <a:srgbClr val="7030A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What is a Galaxy?</a:t>
            </a:r>
          </a:p>
        </p:txBody>
      </p:sp>
      <p:sp>
        <p:nvSpPr>
          <p:cNvPr id="13" name="TextBox 12"/>
          <p:cNvSpPr txBox="1"/>
          <p:nvPr/>
        </p:nvSpPr>
        <p:spPr>
          <a:xfrm>
            <a:off x="1066800" y="1752600"/>
            <a:ext cx="6858000" cy="2062103"/>
          </a:xfrm>
          <a:prstGeom prst="rect">
            <a:avLst/>
          </a:prstGeom>
          <a:noFill/>
        </p:spPr>
        <p:txBody>
          <a:bodyPr wrap="square" rtlCol="0">
            <a:spAutoFit/>
          </a:bodyPr>
          <a:lstStyle/>
          <a:p>
            <a:pPr algn="ctr"/>
            <a:r>
              <a:rPr lang="en-US" sz="3200" dirty="0">
                <a:solidFill>
                  <a:srgbClr val="CC00FF"/>
                </a:solidFill>
                <a:latin typeface="+mj-lt"/>
              </a:rPr>
              <a:t>A galaxy is defined as a large system of stars held together by mutual gravitation and isolated from similar systems by vast regions of space.</a:t>
            </a:r>
          </a:p>
        </p:txBody>
      </p:sp>
      <p:pic>
        <p:nvPicPr>
          <p:cNvPr id="51206" name="Picture 6" descr="Barred Spiral Galaxy NGC 1300"/>
          <p:cNvPicPr>
            <a:picLocks noChangeAspect="1" noChangeArrowheads="1"/>
          </p:cNvPicPr>
          <p:nvPr/>
        </p:nvPicPr>
        <p:blipFill>
          <a:blip r:embed="rId2" cstate="print"/>
          <a:srcRect/>
          <a:stretch>
            <a:fillRect/>
          </a:stretch>
        </p:blipFill>
        <p:spPr bwMode="auto">
          <a:xfrm>
            <a:off x="4336991" y="3810000"/>
            <a:ext cx="4807009" cy="2743200"/>
          </a:xfrm>
          <a:prstGeom prst="rect">
            <a:avLst/>
          </a:prstGeom>
          <a:noFill/>
        </p:spPr>
      </p:pic>
      <p:pic>
        <p:nvPicPr>
          <p:cNvPr id="49154" name="Picture 2" descr="Starburst Galaxy NGC 1569"/>
          <p:cNvPicPr>
            <a:picLocks noChangeAspect="1" noChangeArrowheads="1"/>
          </p:cNvPicPr>
          <p:nvPr/>
        </p:nvPicPr>
        <p:blipFill>
          <a:blip r:embed="rId3" cstate="print"/>
          <a:srcRect/>
          <a:stretch>
            <a:fillRect/>
          </a:stretch>
        </p:blipFill>
        <p:spPr bwMode="auto">
          <a:xfrm>
            <a:off x="0" y="3810000"/>
            <a:ext cx="4553027" cy="2743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685800"/>
            <a:ext cx="8229600" cy="1371600"/>
          </a:xfrm>
        </p:spPr>
        <p:txBody>
          <a:bodyPr/>
          <a:lstStyle/>
          <a:p>
            <a:pPr algn="ctr"/>
            <a:r>
              <a:rPr lang="en-US" sz="4400" dirty="0">
                <a:solidFill>
                  <a:schemeClr val="accent1"/>
                </a:solidFill>
              </a:rPr>
              <a:t>What are the components of a galaxy?</a:t>
            </a:r>
          </a:p>
        </p:txBody>
      </p:sp>
      <p:sp>
        <p:nvSpPr>
          <p:cNvPr id="6" name="Content Placeholder 5"/>
          <p:cNvSpPr>
            <a:spLocks noGrp="1"/>
          </p:cNvSpPr>
          <p:nvPr>
            <p:ph idx="1"/>
          </p:nvPr>
        </p:nvSpPr>
        <p:spPr>
          <a:xfrm>
            <a:off x="457200" y="2438400"/>
            <a:ext cx="3581400" cy="3810000"/>
          </a:xfrm>
        </p:spPr>
        <p:txBody>
          <a:bodyPr/>
          <a:lstStyle/>
          <a:p>
            <a:r>
              <a:rPr lang="en-US" sz="3200" dirty="0"/>
              <a:t>Gas</a:t>
            </a:r>
          </a:p>
          <a:p>
            <a:r>
              <a:rPr lang="en-US" sz="3200" dirty="0"/>
              <a:t>Dust</a:t>
            </a:r>
          </a:p>
          <a:p>
            <a:r>
              <a:rPr lang="en-US" sz="3200" dirty="0"/>
              <a:t>Objects that orbit stars</a:t>
            </a:r>
          </a:p>
          <a:p>
            <a:r>
              <a:rPr lang="en-US" sz="3200" dirty="0"/>
              <a:t>And billions of Stars</a:t>
            </a:r>
          </a:p>
          <a:p>
            <a:pPr>
              <a:buNone/>
            </a:pPr>
            <a:endParaRPr lang="en-US" sz="3200" dirty="0"/>
          </a:p>
          <a:p>
            <a:pPr>
              <a:buNone/>
            </a:pPr>
            <a:endParaRPr lang="en-US" sz="3200" dirty="0"/>
          </a:p>
        </p:txBody>
      </p:sp>
      <p:pic>
        <p:nvPicPr>
          <p:cNvPr id="4" name="Picture 4" descr="galaxy1"/>
          <p:cNvPicPr>
            <a:picLocks noChangeAspect="1" noChangeArrowheads="1"/>
          </p:cNvPicPr>
          <p:nvPr/>
        </p:nvPicPr>
        <p:blipFill>
          <a:blip r:embed="rId3" cstate="print"/>
          <a:srcRect/>
          <a:stretch>
            <a:fillRect/>
          </a:stretch>
        </p:blipFill>
        <p:spPr bwMode="auto">
          <a:xfrm>
            <a:off x="4038600" y="2438400"/>
            <a:ext cx="4648200" cy="3834765"/>
          </a:xfrm>
          <a:prstGeom prst="rect">
            <a:avLst/>
          </a:prstGeom>
          <a:solidFill>
            <a:schemeClr val="bg1"/>
          </a:solidFill>
          <a:ln w="19050">
            <a:solidFill>
              <a:schemeClr val="tx1"/>
            </a:solid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838200"/>
            <a:ext cx="8382000" cy="830997"/>
          </a:xfrm>
          <a:prstGeom prst="rect">
            <a:avLst/>
          </a:prstGeom>
          <a:noFill/>
        </p:spPr>
        <p:txBody>
          <a:bodyPr wrap="square" rtlCol="0">
            <a:spAutoFit/>
          </a:bodyPr>
          <a:lstStyle/>
          <a:p>
            <a:r>
              <a:rPr lang="en-US" sz="4800" dirty="0">
                <a:solidFill>
                  <a:schemeClr val="accent1"/>
                </a:solidFill>
                <a:latin typeface="+mj-lt"/>
              </a:rPr>
              <a:t>What galaxy do we live in? </a:t>
            </a:r>
          </a:p>
        </p:txBody>
      </p:sp>
      <p:sp>
        <p:nvSpPr>
          <p:cNvPr id="8" name="Content Placeholder 5"/>
          <p:cNvSpPr txBox="1">
            <a:spLocks/>
          </p:cNvSpPr>
          <p:nvPr/>
        </p:nvSpPr>
        <p:spPr>
          <a:xfrm>
            <a:off x="304800" y="2209800"/>
            <a:ext cx="5410200" cy="3886200"/>
          </a:xfrm>
          <a:prstGeom prst="rect">
            <a:avLst/>
          </a:prstGeom>
        </p:spPr>
        <p:txBody>
          <a:bodyPr/>
          <a:lstStyle/>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We live in the Milky</a:t>
            </a:r>
            <a:r>
              <a:rPr kumimoji="0" lang="en-US" sz="2800" b="0" i="0" u="none" strike="noStrike" kern="1200" cap="none" spc="0" normalizeH="0" noProof="0" dirty="0">
                <a:ln>
                  <a:noFill/>
                </a:ln>
                <a:solidFill>
                  <a:schemeClr val="tx1"/>
                </a:solidFill>
                <a:effectLst/>
                <a:uLnTx/>
                <a:uFillTx/>
                <a:latin typeface="+mn-lt"/>
                <a:ea typeface="+mn-ea"/>
                <a:cs typeface="+mn-cs"/>
              </a:rPr>
              <a:t> Way Galaxy on an outer  arm.</a:t>
            </a:r>
          </a:p>
          <a:p>
            <a:pPr marL="273050" marR="0" lvl="0" indent="-273050" algn="l" defTabSz="914400" rtl="0" eaLnBrk="0" fontAlgn="base" latinLnBrk="0" hangingPunct="0">
              <a:lnSpc>
                <a:spcPct val="100000"/>
              </a:lnSpc>
              <a:spcBef>
                <a:spcPct val="20000"/>
              </a:spcBef>
              <a:spcAft>
                <a:spcPct val="0"/>
              </a:spcAft>
              <a:buClr>
                <a:srgbClr val="0BD0D9"/>
              </a:buClr>
              <a:buSzPct val="95000"/>
              <a:tabLst/>
              <a:defRPr/>
            </a:pPr>
            <a:endParaRPr kumimoji="0" lang="en-US" sz="2800" b="0" i="0" u="none" strike="noStrike" kern="1200" cap="none" spc="0" normalizeH="0" noProof="0" dirty="0">
              <a:ln>
                <a:noFill/>
              </a:ln>
              <a:solidFill>
                <a:schemeClr val="tx1"/>
              </a:solidFill>
              <a:effectLst/>
              <a:uLnTx/>
              <a:uFillTx/>
              <a:latin typeface="+mn-lt"/>
              <a:ea typeface="+mn-ea"/>
              <a:cs typeface="+mn-cs"/>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lang="en-US" sz="2800" noProof="0" dirty="0">
                <a:latin typeface="+mn-lt"/>
              </a:rPr>
              <a:t>The Milky Way Galaxy has approximately 200 billion stars.</a:t>
            </a:r>
          </a:p>
          <a:p>
            <a:pPr marL="273050" marR="0" lvl="0" indent="-273050" algn="l" defTabSz="914400" rtl="0" eaLnBrk="0" fontAlgn="base" latinLnBrk="0" hangingPunct="0">
              <a:lnSpc>
                <a:spcPct val="100000"/>
              </a:lnSpc>
              <a:spcBef>
                <a:spcPct val="20000"/>
              </a:spcBef>
              <a:spcAft>
                <a:spcPct val="0"/>
              </a:spcAft>
              <a:buClr>
                <a:srgbClr val="0BD0D9"/>
              </a:buClr>
              <a:buSzPct val="95000"/>
              <a:tabLst/>
              <a:defRPr/>
            </a:pPr>
            <a:r>
              <a:rPr lang="en-US" sz="2800" noProof="0" dirty="0">
                <a:latin typeface="+mn-lt"/>
              </a:rPr>
              <a:t>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lang="en-US" sz="2800" noProof="0" dirty="0">
                <a:latin typeface="+mn-lt"/>
              </a:rPr>
              <a:t>Most of the stars in our galaxy are not visible from Earth.</a:t>
            </a:r>
          </a:p>
          <a:p>
            <a:pPr marL="273050" lvl="0" indent="-273050" eaLnBrk="0" hangingPunct="0">
              <a:spcBef>
                <a:spcPct val="20000"/>
              </a:spcBef>
              <a:buClr>
                <a:srgbClr val="0BD0D9"/>
              </a:buClr>
              <a:buSzPct val="95000"/>
              <a:defRPr/>
            </a:pPr>
            <a:br>
              <a:rPr lang="en-US" sz="2400" dirty="0"/>
            </a:br>
            <a:br>
              <a:rPr lang="en-US" sz="2400" dirty="0"/>
            </a:b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pic>
        <p:nvPicPr>
          <p:cNvPr id="48130" name="Picture 2" descr="http://www.enchantedlearning.com/mgifs/Milkywaymap.GIF"/>
          <p:cNvPicPr>
            <a:picLocks noChangeAspect="1" noChangeArrowheads="1"/>
          </p:cNvPicPr>
          <p:nvPr/>
        </p:nvPicPr>
        <p:blipFill>
          <a:blip r:embed="rId3" cstate="print"/>
          <a:srcRect/>
          <a:stretch>
            <a:fillRect/>
          </a:stretch>
        </p:blipFill>
        <p:spPr bwMode="auto">
          <a:xfrm>
            <a:off x="5715000" y="2286000"/>
            <a:ext cx="3429000" cy="3985997"/>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p:cNvSpPr>
          <p:nvPr>
            <p:ph type="title"/>
          </p:nvPr>
        </p:nvSpPr>
        <p:spPr>
          <a:xfrm>
            <a:off x="990600" y="1219200"/>
            <a:ext cx="7239000" cy="514350"/>
          </a:xfrm>
        </p:spPr>
        <p:txBody>
          <a:bodyPr/>
          <a:lstStyle/>
          <a:p>
            <a:r>
              <a:rPr lang="en-US" dirty="0"/>
              <a:t>Summarizing</a:t>
            </a:r>
          </a:p>
        </p:txBody>
      </p:sp>
      <p:sp>
        <p:nvSpPr>
          <p:cNvPr id="186371" name="Rectangle 3"/>
          <p:cNvSpPr>
            <a:spLocks noGrp="1"/>
          </p:cNvSpPr>
          <p:nvPr>
            <p:ph type="body" idx="1"/>
          </p:nvPr>
        </p:nvSpPr>
        <p:spPr>
          <a:xfrm>
            <a:off x="457200" y="2057400"/>
            <a:ext cx="8229600" cy="3962400"/>
          </a:xfrm>
        </p:spPr>
        <p:txBody>
          <a:bodyPr/>
          <a:lstStyle/>
          <a:p>
            <a:pPr marL="514350" indent="-514350">
              <a:buNone/>
            </a:pPr>
            <a:r>
              <a:rPr lang="en-US" sz="3200" dirty="0">
                <a:solidFill>
                  <a:srgbClr val="0070C0"/>
                </a:solidFill>
              </a:rPr>
              <a:t>     </a:t>
            </a:r>
            <a:r>
              <a:rPr lang="en-US" sz="4000" dirty="0">
                <a:solidFill>
                  <a:srgbClr val="0070C0"/>
                </a:solidFill>
              </a:rPr>
              <a:t>Pass a paper back and forth between you and your shoulder partner listing what you know about galaxies. Include the components of a galaxy and the  name of the galaxy we live in</a:t>
            </a:r>
            <a:r>
              <a:rPr lang="en-US" sz="3600" dirty="0"/>
              <a:t>.</a:t>
            </a:r>
            <a:endParaRPr lang="en-US" sz="2800" dirty="0"/>
          </a:p>
          <a:p>
            <a:pPr>
              <a:buFont typeface="Wingdings 2" pitchFamily="18" charset="2"/>
              <a:buNone/>
            </a:pPr>
            <a:endParaRPr lang="en-US" sz="3200" dirty="0"/>
          </a:p>
          <a:p>
            <a:pPr>
              <a:buFont typeface="Wingdings 2" pitchFamily="18" charset="2"/>
              <a:buNone/>
            </a:pPr>
            <a:endParaRPr lang="en-US" sz="3200" dirty="0"/>
          </a:p>
        </p:txBody>
      </p:sp>
      <p:pic>
        <p:nvPicPr>
          <p:cNvPr id="186373" name="Picture 5" descr="MCj04077340000[1]"/>
          <p:cNvPicPr>
            <a:picLocks noChangeAspect="1" noChangeArrowheads="1"/>
          </p:cNvPicPr>
          <p:nvPr/>
        </p:nvPicPr>
        <p:blipFill>
          <a:blip r:embed="rId3" cstate="print"/>
          <a:srcRect/>
          <a:stretch>
            <a:fillRect/>
          </a:stretch>
        </p:blipFill>
        <p:spPr bwMode="auto">
          <a:xfrm>
            <a:off x="7315200" y="304800"/>
            <a:ext cx="1524000" cy="1524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4343400" cy="838200"/>
          </a:xfrm>
        </p:spPr>
        <p:txBody>
          <a:bodyPr/>
          <a:lstStyle/>
          <a:p>
            <a:r>
              <a:rPr lang="en-US" dirty="0"/>
              <a:t>What is a star?</a:t>
            </a:r>
          </a:p>
        </p:txBody>
      </p:sp>
      <p:sp>
        <p:nvSpPr>
          <p:cNvPr id="6" name="Content Placeholder 5"/>
          <p:cNvSpPr txBox="1">
            <a:spLocks/>
          </p:cNvSpPr>
          <p:nvPr/>
        </p:nvSpPr>
        <p:spPr>
          <a:xfrm>
            <a:off x="304800" y="1143000"/>
            <a:ext cx="4114800" cy="5486399"/>
          </a:xfrm>
          <a:prstGeom prst="rect">
            <a:avLst/>
          </a:prstGeom>
        </p:spPr>
        <p:txBody>
          <a:bodyPr/>
          <a:lstStyle/>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Stars are objects</a:t>
            </a:r>
            <a:r>
              <a:rPr kumimoji="0" lang="en-US" sz="2400" b="0" i="0" u="none" strike="noStrike" kern="1200" cap="none" spc="0" normalizeH="0" noProof="0" dirty="0">
                <a:ln>
                  <a:noFill/>
                </a:ln>
                <a:solidFill>
                  <a:schemeClr val="tx1"/>
                </a:solidFill>
                <a:effectLst/>
                <a:uLnTx/>
                <a:uFillTx/>
                <a:latin typeface="+mn-lt"/>
                <a:ea typeface="+mn-ea"/>
                <a:cs typeface="+mn-cs"/>
              </a:rPr>
              <a:t> in space that </a:t>
            </a:r>
            <a:r>
              <a:rPr lang="en-US" sz="2400" dirty="0">
                <a:latin typeface="+mn-lt"/>
              </a:rPr>
              <a:t>emit energy in the form of visible light</a:t>
            </a:r>
            <a:r>
              <a:rPr kumimoji="0" lang="en-US" sz="2400" b="0" i="0" u="none" strike="noStrike" kern="1200" cap="none" spc="0" normalizeH="0" noProof="0" dirty="0">
                <a:ln>
                  <a:noFill/>
                </a:ln>
                <a:solidFill>
                  <a:schemeClr val="tx1"/>
                </a:solidFill>
                <a:effectLst/>
                <a:uLnTx/>
                <a:uFillTx/>
                <a:latin typeface="+mn-lt"/>
                <a:ea typeface="+mn-ea"/>
                <a:cs typeface="+mn-cs"/>
              </a:rPr>
              <a:t>.</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lang="en-US" sz="2400" dirty="0">
                <a:latin typeface="+mn-lt"/>
              </a:rPr>
              <a:t>They are made of mostly hydrogen gas and helium gas.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400" b="0" i="0" u="none" strike="noStrike" kern="1200" cap="none" spc="0" normalizeH="0" noProof="0" dirty="0">
                <a:ln>
                  <a:noFill/>
                </a:ln>
                <a:solidFill>
                  <a:schemeClr val="tx1"/>
                </a:solidFill>
                <a:effectLst/>
                <a:uLnTx/>
                <a:uFillTx/>
                <a:latin typeface="+mn-lt"/>
                <a:ea typeface="+mn-ea"/>
                <a:cs typeface="+mn-cs"/>
              </a:rPr>
              <a:t>They come in different colors – blue, white, yellow, red, and red-orange.</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lang="en-US" sz="2400" dirty="0">
                <a:latin typeface="+mn-lt"/>
              </a:rPr>
              <a:t>Our star is the </a:t>
            </a:r>
            <a:r>
              <a:rPr lang="en-US" sz="2400" noProof="0" dirty="0">
                <a:latin typeface="+mn-lt"/>
              </a:rPr>
              <a:t>Sun and it is the </a:t>
            </a:r>
            <a:r>
              <a:rPr lang="en-US" sz="2400" dirty="0">
                <a:latin typeface="+mn-lt"/>
              </a:rPr>
              <a:t>ONLY </a:t>
            </a:r>
            <a:r>
              <a:rPr lang="en-US" sz="2400" noProof="0" dirty="0">
                <a:latin typeface="+mn-lt"/>
              </a:rPr>
              <a:t>star in our solar system. It provides energy to the planets in the form of visible light.</a:t>
            </a:r>
          </a:p>
          <a:p>
            <a:pPr marL="273050" lvl="0" indent="-273050" eaLnBrk="0" hangingPunct="0">
              <a:spcBef>
                <a:spcPct val="20000"/>
              </a:spcBef>
              <a:buClr>
                <a:srgbClr val="0BD0D9"/>
              </a:buClr>
              <a:buSzPct val="95000"/>
              <a:defRPr/>
            </a:pPr>
            <a:br>
              <a:rPr lang="en-US" sz="2400" dirty="0"/>
            </a:br>
            <a:br>
              <a:rPr lang="en-US" sz="2400" dirty="0"/>
            </a:b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pic>
        <p:nvPicPr>
          <p:cNvPr id="72706" name="Picture 2" descr="http://ep.yimg.com/ca/I/spaceimages_2184_89359172"/>
          <p:cNvPicPr>
            <a:picLocks noChangeAspect="1" noChangeArrowheads="1"/>
          </p:cNvPicPr>
          <p:nvPr/>
        </p:nvPicPr>
        <p:blipFill>
          <a:blip r:embed="rId3" cstate="print"/>
          <a:srcRect/>
          <a:stretch>
            <a:fillRect/>
          </a:stretch>
        </p:blipFill>
        <p:spPr bwMode="auto">
          <a:xfrm>
            <a:off x="5486400" y="4038600"/>
            <a:ext cx="2514600" cy="2514600"/>
          </a:xfrm>
          <a:prstGeom prst="rect">
            <a:avLst/>
          </a:prstGeom>
          <a:noFill/>
        </p:spPr>
      </p:pic>
      <p:grpSp>
        <p:nvGrpSpPr>
          <p:cNvPr id="5" name="Group 4"/>
          <p:cNvGrpSpPr/>
          <p:nvPr/>
        </p:nvGrpSpPr>
        <p:grpSpPr>
          <a:xfrm>
            <a:off x="4495800" y="838200"/>
            <a:ext cx="4191000" cy="2897718"/>
            <a:chOff x="152400" y="990600"/>
            <a:chExt cx="8967788" cy="5644398"/>
          </a:xfrm>
        </p:grpSpPr>
        <p:sp>
          <p:nvSpPr>
            <p:cNvPr id="7" name="Oval 18"/>
            <p:cNvSpPr>
              <a:spLocks noChangeArrowheads="1"/>
            </p:cNvSpPr>
            <p:nvPr/>
          </p:nvSpPr>
          <p:spPr bwMode="auto">
            <a:xfrm>
              <a:off x="762000" y="2590800"/>
              <a:ext cx="914400" cy="914400"/>
            </a:xfrm>
            <a:prstGeom prst="ellipse">
              <a:avLst/>
            </a:prstGeom>
            <a:solidFill>
              <a:schemeClr val="bg1"/>
            </a:solidFill>
            <a:ln w="9525">
              <a:solidFill>
                <a:schemeClr val="tx1"/>
              </a:solidFill>
              <a:round/>
              <a:headEnd/>
              <a:tailEnd/>
            </a:ln>
          </p:spPr>
          <p:txBody>
            <a:bodyPr wrap="none" anchor="ctr"/>
            <a:lstStyle/>
            <a:p>
              <a:pPr algn="ctr"/>
              <a:endParaRPr lang="en-US" sz="2400">
                <a:solidFill>
                  <a:schemeClr val="bg1"/>
                </a:solidFill>
              </a:endParaRPr>
            </a:p>
          </p:txBody>
        </p:sp>
        <p:sp>
          <p:nvSpPr>
            <p:cNvPr id="8" name="Oval 19"/>
            <p:cNvSpPr>
              <a:spLocks noChangeArrowheads="1"/>
            </p:cNvSpPr>
            <p:nvPr/>
          </p:nvSpPr>
          <p:spPr bwMode="auto">
            <a:xfrm>
              <a:off x="1524000" y="3657600"/>
              <a:ext cx="914400" cy="914400"/>
            </a:xfrm>
            <a:prstGeom prst="ellipse">
              <a:avLst/>
            </a:prstGeom>
            <a:solidFill>
              <a:srgbClr val="FFFF00"/>
            </a:solidFill>
            <a:ln w="9525">
              <a:solidFill>
                <a:schemeClr val="tx1"/>
              </a:solidFill>
              <a:round/>
              <a:headEnd/>
              <a:tailEnd/>
            </a:ln>
          </p:spPr>
          <p:txBody>
            <a:bodyPr wrap="none" anchor="ctr"/>
            <a:lstStyle/>
            <a:p>
              <a:pPr algn="ctr"/>
              <a:endParaRPr lang="en-US" sz="2400">
                <a:solidFill>
                  <a:srgbClr val="FFFF00"/>
                </a:solidFill>
              </a:endParaRPr>
            </a:p>
          </p:txBody>
        </p:sp>
        <p:sp>
          <p:nvSpPr>
            <p:cNvPr id="9" name="Oval 20"/>
            <p:cNvSpPr>
              <a:spLocks noChangeArrowheads="1"/>
            </p:cNvSpPr>
            <p:nvPr/>
          </p:nvSpPr>
          <p:spPr bwMode="auto">
            <a:xfrm>
              <a:off x="3352800" y="5715000"/>
              <a:ext cx="914400" cy="914400"/>
            </a:xfrm>
            <a:prstGeom prst="ellipse">
              <a:avLst/>
            </a:prstGeom>
            <a:solidFill>
              <a:srgbClr val="FF6600"/>
            </a:solidFill>
            <a:ln w="9525">
              <a:solidFill>
                <a:schemeClr val="tx1"/>
              </a:solidFill>
              <a:round/>
              <a:headEnd/>
              <a:tailEnd/>
            </a:ln>
          </p:spPr>
          <p:txBody>
            <a:bodyPr wrap="none" anchor="ctr"/>
            <a:lstStyle/>
            <a:p>
              <a:endParaRPr lang="en-US" sz="2400"/>
            </a:p>
          </p:txBody>
        </p:sp>
        <p:sp>
          <p:nvSpPr>
            <p:cNvPr id="10" name="Oval 21"/>
            <p:cNvSpPr>
              <a:spLocks noChangeArrowheads="1"/>
            </p:cNvSpPr>
            <p:nvPr/>
          </p:nvSpPr>
          <p:spPr bwMode="auto">
            <a:xfrm>
              <a:off x="2438400" y="4648200"/>
              <a:ext cx="914400" cy="914400"/>
            </a:xfrm>
            <a:prstGeom prst="ellipse">
              <a:avLst/>
            </a:prstGeom>
            <a:solidFill>
              <a:srgbClr val="FF0000"/>
            </a:solidFill>
            <a:ln w="9525">
              <a:solidFill>
                <a:schemeClr val="tx1"/>
              </a:solidFill>
              <a:round/>
              <a:headEnd/>
              <a:tailEnd/>
            </a:ln>
          </p:spPr>
          <p:txBody>
            <a:bodyPr wrap="none" anchor="ctr"/>
            <a:lstStyle/>
            <a:p>
              <a:endParaRPr lang="en-US" sz="2400"/>
            </a:p>
          </p:txBody>
        </p:sp>
        <p:sp>
          <p:nvSpPr>
            <p:cNvPr id="11" name="Oval 22"/>
            <p:cNvSpPr>
              <a:spLocks noChangeArrowheads="1"/>
            </p:cNvSpPr>
            <p:nvPr/>
          </p:nvSpPr>
          <p:spPr bwMode="auto">
            <a:xfrm>
              <a:off x="152400" y="1524000"/>
              <a:ext cx="914400" cy="914400"/>
            </a:xfrm>
            <a:prstGeom prst="ellipse">
              <a:avLst/>
            </a:prstGeom>
            <a:solidFill>
              <a:srgbClr val="00CCFF"/>
            </a:solidFill>
            <a:ln w="9525">
              <a:solidFill>
                <a:schemeClr val="tx1"/>
              </a:solidFill>
              <a:round/>
              <a:headEnd/>
              <a:tailEnd/>
            </a:ln>
          </p:spPr>
          <p:txBody>
            <a:bodyPr wrap="none" anchor="ctr"/>
            <a:lstStyle/>
            <a:p>
              <a:endParaRPr lang="en-US" sz="2400"/>
            </a:p>
          </p:txBody>
        </p:sp>
        <p:sp>
          <p:nvSpPr>
            <p:cNvPr id="12" name="Text Box 23"/>
            <p:cNvSpPr txBox="1">
              <a:spLocks noChangeArrowheads="1"/>
            </p:cNvSpPr>
            <p:nvPr/>
          </p:nvSpPr>
          <p:spPr bwMode="auto">
            <a:xfrm>
              <a:off x="1371600" y="1752599"/>
              <a:ext cx="1915434" cy="691398"/>
            </a:xfrm>
            <a:prstGeom prst="rect">
              <a:avLst/>
            </a:prstGeom>
            <a:noFill/>
            <a:ln w="9525">
              <a:noFill/>
              <a:miter lim="800000"/>
              <a:headEnd/>
              <a:tailEnd/>
            </a:ln>
          </p:spPr>
          <p:txBody>
            <a:bodyPr wrap="none">
              <a:spAutoFit/>
            </a:bodyPr>
            <a:lstStyle/>
            <a:p>
              <a:r>
                <a:rPr lang="en-US" sz="1100" dirty="0"/>
                <a:t>Blue Star</a:t>
              </a:r>
            </a:p>
          </p:txBody>
        </p:sp>
        <p:sp>
          <p:nvSpPr>
            <p:cNvPr id="13" name="Text Box 24"/>
            <p:cNvSpPr txBox="1">
              <a:spLocks noChangeArrowheads="1"/>
            </p:cNvSpPr>
            <p:nvPr/>
          </p:nvSpPr>
          <p:spPr bwMode="auto">
            <a:xfrm>
              <a:off x="1981199" y="2819399"/>
              <a:ext cx="2108101" cy="691398"/>
            </a:xfrm>
            <a:prstGeom prst="rect">
              <a:avLst/>
            </a:prstGeom>
            <a:noFill/>
            <a:ln w="9525">
              <a:noFill/>
              <a:miter lim="800000"/>
              <a:headEnd/>
              <a:tailEnd/>
            </a:ln>
          </p:spPr>
          <p:txBody>
            <a:bodyPr wrap="none">
              <a:spAutoFit/>
            </a:bodyPr>
            <a:lstStyle/>
            <a:p>
              <a:r>
                <a:rPr lang="en-US" sz="1100" dirty="0"/>
                <a:t>White Star</a:t>
              </a:r>
            </a:p>
          </p:txBody>
        </p:sp>
        <p:sp>
          <p:nvSpPr>
            <p:cNvPr id="14" name="Text Box 25"/>
            <p:cNvSpPr txBox="1">
              <a:spLocks noChangeArrowheads="1"/>
            </p:cNvSpPr>
            <p:nvPr/>
          </p:nvSpPr>
          <p:spPr bwMode="auto">
            <a:xfrm>
              <a:off x="2819399" y="3810000"/>
              <a:ext cx="2252601" cy="691398"/>
            </a:xfrm>
            <a:prstGeom prst="rect">
              <a:avLst/>
            </a:prstGeom>
            <a:noFill/>
            <a:ln w="9525">
              <a:noFill/>
              <a:miter lim="800000"/>
              <a:headEnd/>
              <a:tailEnd/>
            </a:ln>
          </p:spPr>
          <p:txBody>
            <a:bodyPr wrap="none">
              <a:spAutoFit/>
            </a:bodyPr>
            <a:lstStyle/>
            <a:p>
              <a:r>
                <a:rPr lang="en-US" sz="1100" dirty="0"/>
                <a:t>Yellow Star</a:t>
              </a:r>
            </a:p>
          </p:txBody>
        </p:sp>
        <p:sp>
          <p:nvSpPr>
            <p:cNvPr id="15" name="Text Box 26"/>
            <p:cNvSpPr txBox="1">
              <a:spLocks noChangeArrowheads="1"/>
            </p:cNvSpPr>
            <p:nvPr/>
          </p:nvSpPr>
          <p:spPr bwMode="auto">
            <a:xfrm>
              <a:off x="3777676" y="4816929"/>
              <a:ext cx="1855226" cy="691398"/>
            </a:xfrm>
            <a:prstGeom prst="rect">
              <a:avLst/>
            </a:prstGeom>
            <a:noFill/>
            <a:ln w="9525">
              <a:noFill/>
              <a:miter lim="800000"/>
              <a:headEnd/>
              <a:tailEnd/>
            </a:ln>
          </p:spPr>
          <p:txBody>
            <a:bodyPr wrap="none">
              <a:spAutoFit/>
            </a:bodyPr>
            <a:lstStyle/>
            <a:p>
              <a:r>
                <a:rPr lang="en-US" sz="1100" dirty="0"/>
                <a:t>Red Star</a:t>
              </a:r>
            </a:p>
          </p:txBody>
        </p:sp>
        <p:sp>
          <p:nvSpPr>
            <p:cNvPr id="16" name="Text Box 27"/>
            <p:cNvSpPr txBox="1">
              <a:spLocks noChangeArrowheads="1"/>
            </p:cNvSpPr>
            <p:nvPr/>
          </p:nvSpPr>
          <p:spPr bwMode="auto">
            <a:xfrm>
              <a:off x="4571999" y="5943600"/>
              <a:ext cx="3147703" cy="691398"/>
            </a:xfrm>
            <a:prstGeom prst="rect">
              <a:avLst/>
            </a:prstGeom>
            <a:noFill/>
            <a:ln w="9525">
              <a:noFill/>
              <a:miter lim="800000"/>
              <a:headEnd/>
              <a:tailEnd/>
            </a:ln>
          </p:spPr>
          <p:txBody>
            <a:bodyPr wrap="none">
              <a:spAutoFit/>
            </a:bodyPr>
            <a:lstStyle/>
            <a:p>
              <a:r>
                <a:rPr lang="en-US" sz="1100" dirty="0"/>
                <a:t>Red-Orange Star</a:t>
              </a:r>
            </a:p>
          </p:txBody>
        </p:sp>
        <p:sp>
          <p:nvSpPr>
            <p:cNvPr id="17" name="AutoShape 28"/>
            <p:cNvSpPr>
              <a:spLocks noChangeArrowheads="1"/>
            </p:cNvSpPr>
            <p:nvPr/>
          </p:nvSpPr>
          <p:spPr bwMode="auto">
            <a:xfrm rot="2836570">
              <a:off x="2455863" y="3563937"/>
              <a:ext cx="5632450" cy="485775"/>
            </a:xfrm>
            <a:prstGeom prst="rightArrow">
              <a:avLst>
                <a:gd name="adj1" fmla="val 50000"/>
                <a:gd name="adj2" fmla="val 289869"/>
              </a:avLst>
            </a:prstGeom>
            <a:solidFill>
              <a:schemeClr val="tx1"/>
            </a:solidFill>
            <a:ln w="9525">
              <a:solidFill>
                <a:schemeClr val="tx1"/>
              </a:solidFill>
              <a:miter lim="800000"/>
              <a:headEnd/>
              <a:tailEnd/>
            </a:ln>
          </p:spPr>
          <p:txBody>
            <a:bodyPr wrap="none" anchor="ctr"/>
            <a:lstStyle/>
            <a:p>
              <a:endParaRPr lang="en-US" sz="2400"/>
            </a:p>
          </p:txBody>
        </p:sp>
        <p:sp>
          <p:nvSpPr>
            <p:cNvPr id="18" name="Text Box 29"/>
            <p:cNvSpPr txBox="1">
              <a:spLocks noChangeArrowheads="1"/>
            </p:cNvSpPr>
            <p:nvPr/>
          </p:nvSpPr>
          <p:spPr bwMode="auto">
            <a:xfrm>
              <a:off x="4114801" y="1600199"/>
              <a:ext cx="1578267" cy="691398"/>
            </a:xfrm>
            <a:prstGeom prst="rect">
              <a:avLst/>
            </a:prstGeom>
            <a:noFill/>
            <a:ln w="38100">
              <a:solidFill>
                <a:schemeClr val="tx1"/>
              </a:solidFill>
              <a:miter lim="800000"/>
              <a:headEnd/>
              <a:tailEnd/>
            </a:ln>
          </p:spPr>
          <p:txBody>
            <a:bodyPr wrap="none">
              <a:spAutoFit/>
            </a:bodyPr>
            <a:lstStyle/>
            <a:p>
              <a:r>
                <a:rPr lang="en-US" sz="1100" dirty="0"/>
                <a:t>Hottest</a:t>
              </a:r>
            </a:p>
          </p:txBody>
        </p:sp>
        <p:sp>
          <p:nvSpPr>
            <p:cNvPr id="19" name="Text Box 30"/>
            <p:cNvSpPr txBox="1">
              <a:spLocks noChangeArrowheads="1"/>
            </p:cNvSpPr>
            <p:nvPr/>
          </p:nvSpPr>
          <p:spPr bwMode="auto">
            <a:xfrm>
              <a:off x="7391401" y="5105399"/>
              <a:ext cx="1662559" cy="691398"/>
            </a:xfrm>
            <a:prstGeom prst="rect">
              <a:avLst/>
            </a:prstGeom>
            <a:noFill/>
            <a:ln w="38100">
              <a:solidFill>
                <a:schemeClr val="tx1"/>
              </a:solidFill>
              <a:miter lim="800000"/>
              <a:headEnd/>
              <a:tailEnd/>
            </a:ln>
          </p:spPr>
          <p:txBody>
            <a:bodyPr wrap="none">
              <a:spAutoFit/>
            </a:bodyPr>
            <a:lstStyle/>
            <a:p>
              <a:r>
                <a:rPr lang="en-US" sz="1100" dirty="0"/>
                <a:t>Coolest</a:t>
              </a:r>
            </a:p>
          </p:txBody>
        </p:sp>
        <p:sp>
          <p:nvSpPr>
            <p:cNvPr id="20" name="AutoShape 32"/>
            <p:cNvSpPr>
              <a:spLocks noChangeArrowheads="1"/>
            </p:cNvSpPr>
            <p:nvPr/>
          </p:nvSpPr>
          <p:spPr bwMode="auto">
            <a:xfrm rot="-994438">
              <a:off x="5843588" y="1211263"/>
              <a:ext cx="3276600" cy="3505200"/>
            </a:xfrm>
            <a:prstGeom prst="irregularSeal2">
              <a:avLst/>
            </a:prstGeom>
            <a:solidFill>
              <a:srgbClr val="00FF00"/>
            </a:solidFill>
            <a:ln w="9525">
              <a:solidFill>
                <a:schemeClr val="tx1"/>
              </a:solidFill>
              <a:miter lim="800000"/>
              <a:headEnd/>
              <a:tailEnd/>
            </a:ln>
          </p:spPr>
          <p:txBody>
            <a:bodyPr wrap="none" anchor="ctr"/>
            <a:lstStyle/>
            <a:p>
              <a:pPr algn="ctr"/>
              <a:r>
                <a:rPr lang="en-US" sz="1100" dirty="0"/>
                <a:t>Even the coolest </a:t>
              </a:r>
            </a:p>
            <a:p>
              <a:pPr algn="ctr"/>
              <a:r>
                <a:rPr lang="en-US" sz="1100" dirty="0"/>
                <a:t>stars are </a:t>
              </a:r>
            </a:p>
            <a:p>
              <a:pPr algn="ctr"/>
              <a:r>
                <a:rPr lang="en-US" sz="1100" dirty="0"/>
                <a:t>HOT! HOT! HOT!</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04800" y="4038600"/>
            <a:ext cx="6096000" cy="2215991"/>
          </a:xfrm>
          <a:prstGeom prst="rect">
            <a:avLst/>
          </a:prstGeom>
        </p:spPr>
        <p:txBody>
          <a:bodyPr wrap="square">
            <a:spAutoFit/>
          </a:bodyPr>
          <a:lstStyle/>
          <a:p>
            <a:pPr marL="273050" lvl="0" indent="-273050" eaLnBrk="0" hangingPunct="0">
              <a:spcBef>
                <a:spcPts val="0"/>
              </a:spcBef>
              <a:buClr>
                <a:srgbClr val="0BD0D9"/>
              </a:buClr>
              <a:buSzPct val="95000"/>
              <a:defRPr/>
            </a:pPr>
            <a:r>
              <a:rPr lang="en-US" sz="2300" dirty="0">
                <a:solidFill>
                  <a:schemeClr val="bg1"/>
                </a:solidFill>
              </a:rPr>
              <a:t>The sun appears to be the brightest and largest star in our sky because it is the closest.  In reality it other stars are much brighter and larger but they are very far from Earth so they appear small and dim compared to the sun. </a:t>
            </a:r>
          </a:p>
        </p:txBody>
      </p:sp>
      <p:sp>
        <p:nvSpPr>
          <p:cNvPr id="2" name="TextBox 1"/>
          <p:cNvSpPr txBox="1"/>
          <p:nvPr/>
        </p:nvSpPr>
        <p:spPr>
          <a:xfrm>
            <a:off x="381000" y="228600"/>
            <a:ext cx="8382000" cy="830997"/>
          </a:xfrm>
          <a:prstGeom prst="rect">
            <a:avLst/>
          </a:prstGeom>
          <a:noFill/>
        </p:spPr>
        <p:txBody>
          <a:bodyPr wrap="square" rtlCol="0">
            <a:spAutoFit/>
          </a:bodyPr>
          <a:lstStyle/>
          <a:p>
            <a:r>
              <a:rPr lang="en-US" sz="4800" dirty="0">
                <a:solidFill>
                  <a:schemeClr val="accent1"/>
                </a:solidFill>
                <a:latin typeface="+mj-lt"/>
              </a:rPr>
              <a:t>How bright is that star?</a:t>
            </a:r>
          </a:p>
        </p:txBody>
      </p:sp>
      <p:sp>
        <p:nvSpPr>
          <p:cNvPr id="3" name="TextBox 2"/>
          <p:cNvSpPr txBox="1"/>
          <p:nvPr/>
        </p:nvSpPr>
        <p:spPr>
          <a:xfrm>
            <a:off x="990600" y="1905000"/>
            <a:ext cx="6629400" cy="369332"/>
          </a:xfrm>
          <a:prstGeom prst="rect">
            <a:avLst/>
          </a:prstGeom>
          <a:noFill/>
        </p:spPr>
        <p:txBody>
          <a:bodyPr wrap="square" rtlCol="0">
            <a:spAutoFit/>
          </a:bodyPr>
          <a:lstStyle/>
          <a:p>
            <a:endParaRPr lang="en-US" dirty="0"/>
          </a:p>
        </p:txBody>
      </p:sp>
      <p:sp>
        <p:nvSpPr>
          <p:cNvPr id="4" name="TextBox 3"/>
          <p:cNvSpPr txBox="1"/>
          <p:nvPr/>
        </p:nvSpPr>
        <p:spPr>
          <a:xfrm>
            <a:off x="1066800" y="2362200"/>
            <a:ext cx="6324600" cy="369332"/>
          </a:xfrm>
          <a:prstGeom prst="rect">
            <a:avLst/>
          </a:prstGeom>
          <a:noFill/>
        </p:spPr>
        <p:txBody>
          <a:bodyPr wrap="square" rtlCol="0">
            <a:spAutoFit/>
          </a:bodyPr>
          <a:lstStyle/>
          <a:p>
            <a:endParaRPr lang="en-US" dirty="0"/>
          </a:p>
        </p:txBody>
      </p:sp>
      <p:sp>
        <p:nvSpPr>
          <p:cNvPr id="9" name="Rectangle 8"/>
          <p:cNvSpPr/>
          <p:nvPr/>
        </p:nvSpPr>
        <p:spPr>
          <a:xfrm>
            <a:off x="304800" y="914400"/>
            <a:ext cx="8839200" cy="3207032"/>
          </a:xfrm>
          <a:prstGeom prst="rect">
            <a:avLst/>
          </a:prstGeom>
        </p:spPr>
        <p:txBody>
          <a:bodyPr wrap="square">
            <a:spAutoFit/>
          </a:bodyPr>
          <a:lstStyle/>
          <a:p>
            <a:pPr marL="273050" indent="-273050" eaLnBrk="0" hangingPunct="0">
              <a:spcBef>
                <a:spcPct val="20000"/>
              </a:spcBef>
              <a:buClr>
                <a:srgbClr val="0BD0D9"/>
              </a:buClr>
              <a:buSzPct val="95000"/>
              <a:buFont typeface="Wingdings 2" pitchFamily="18" charset="2"/>
              <a:buChar char=""/>
              <a:defRPr/>
            </a:pPr>
            <a:r>
              <a:rPr lang="en-US" sz="2300" dirty="0"/>
              <a:t>Our sun is an average star.</a:t>
            </a:r>
          </a:p>
          <a:p>
            <a:pPr marL="273050" lvl="0" indent="-273050" eaLnBrk="0" hangingPunct="0">
              <a:spcBef>
                <a:spcPct val="20000"/>
              </a:spcBef>
              <a:buClr>
                <a:srgbClr val="0BD0D9"/>
              </a:buClr>
              <a:buSzPct val="95000"/>
              <a:buFont typeface="Wingdings 2" pitchFamily="18" charset="2"/>
              <a:buChar char=""/>
              <a:defRPr/>
            </a:pPr>
            <a:r>
              <a:rPr lang="en-US" sz="2300" dirty="0"/>
              <a:t>Some stars are brighter than others.  A star’s brightness is described by its actual brightness and how bright it appears to people on Earth. </a:t>
            </a:r>
          </a:p>
          <a:p>
            <a:pPr marL="273050" lvl="0" indent="-273050" eaLnBrk="0" hangingPunct="0">
              <a:spcBef>
                <a:spcPct val="20000"/>
              </a:spcBef>
              <a:buClr>
                <a:srgbClr val="0BD0D9"/>
              </a:buClr>
              <a:buSzPct val="95000"/>
              <a:buFont typeface="Wingdings 2" pitchFamily="18" charset="2"/>
              <a:buChar char=""/>
              <a:defRPr/>
            </a:pPr>
            <a:r>
              <a:rPr lang="en-US" sz="2300" dirty="0"/>
              <a:t>If two stars have the same brightness but one is farther away, the one that is closer will look brighter.</a:t>
            </a:r>
          </a:p>
          <a:p>
            <a:pPr marL="273050" lvl="0" indent="-273050" eaLnBrk="0" hangingPunct="0">
              <a:spcBef>
                <a:spcPct val="20000"/>
              </a:spcBef>
              <a:buClr>
                <a:srgbClr val="0BD0D9"/>
              </a:buClr>
              <a:buSzPct val="95000"/>
              <a:buFont typeface="Wingdings 2" pitchFamily="18" charset="2"/>
              <a:buChar char=""/>
              <a:defRPr/>
            </a:pPr>
            <a:endParaRPr lang="en-US" sz="2300" dirty="0"/>
          </a:p>
          <a:p>
            <a:pPr marL="273050" lvl="0" indent="-273050" eaLnBrk="0" hangingPunct="0">
              <a:spcBef>
                <a:spcPct val="20000"/>
              </a:spcBef>
              <a:buClr>
                <a:srgbClr val="0BD0D9"/>
              </a:buClr>
              <a:buSzPct val="95000"/>
              <a:buFont typeface="Wingdings 2" pitchFamily="18" charset="2"/>
              <a:buChar char=""/>
              <a:defRPr/>
            </a:pPr>
            <a:endParaRPr lang="en-US" sz="2300" dirty="0"/>
          </a:p>
        </p:txBody>
      </p:sp>
      <p:pic>
        <p:nvPicPr>
          <p:cNvPr id="41986" name="Picture 2" descr="http://aspire.cosmic-ray.org/labs/star_life/images/hr_static.jpg">
            <a:hlinkClick r:id="rId3"/>
          </p:cNvPr>
          <p:cNvPicPr>
            <a:picLocks noChangeAspect="1" noChangeArrowheads="1"/>
          </p:cNvPicPr>
          <p:nvPr/>
        </p:nvPicPr>
        <p:blipFill>
          <a:blip r:embed="rId4" r:link="rId5" cstate="print"/>
          <a:srcRect/>
          <a:stretch>
            <a:fillRect/>
          </a:stretch>
        </p:blipFill>
        <p:spPr bwMode="auto">
          <a:xfrm>
            <a:off x="1905000" y="3200400"/>
            <a:ext cx="5513510" cy="36576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33450"/>
          </a:xfrm>
          <a:solidFill>
            <a:schemeClr val="tx2">
              <a:lumMod val="20000"/>
              <a:lumOff val="80000"/>
            </a:schemeClr>
          </a:solidFill>
          <a:ln w="38100">
            <a:solidFill>
              <a:schemeClr val="tx1"/>
            </a:solidFill>
          </a:ln>
        </p:spPr>
        <p:txBody>
          <a:bodyPr>
            <a:normAutofit/>
          </a:bodyPr>
          <a:lstStyle/>
          <a:p>
            <a:pPr eaLnBrk="1" hangingPunct="1">
              <a:defRPr/>
            </a:pPr>
            <a:r>
              <a:rPr lang="en-US"/>
              <a:t>Why does our Sun look so big?</a:t>
            </a:r>
          </a:p>
        </p:txBody>
      </p:sp>
      <p:pic>
        <p:nvPicPr>
          <p:cNvPr id="29698" name="Picture 2" descr="http://www.dreamstime.com/boy-holding-basketball-thumb3931842.jpg"/>
          <p:cNvPicPr>
            <a:picLocks noChangeAspect="1" noChangeArrowheads="1"/>
          </p:cNvPicPr>
          <p:nvPr/>
        </p:nvPicPr>
        <p:blipFill>
          <a:blip r:embed="rId3" cstate="print"/>
          <a:srcRect/>
          <a:stretch>
            <a:fillRect/>
          </a:stretch>
        </p:blipFill>
        <p:spPr bwMode="auto">
          <a:xfrm>
            <a:off x="228600" y="2057400"/>
            <a:ext cx="3043238" cy="4572000"/>
          </a:xfrm>
          <a:prstGeom prst="rect">
            <a:avLst/>
          </a:prstGeom>
          <a:noFill/>
          <a:ln w="9525">
            <a:noFill/>
            <a:miter lim="800000"/>
            <a:headEnd/>
            <a:tailEnd/>
          </a:ln>
        </p:spPr>
      </p:pic>
      <p:pic>
        <p:nvPicPr>
          <p:cNvPr id="29699" name="Picture 2" descr="http://www.dreamstime.com/boy-holding-basketball-thumb3931842.jpg"/>
          <p:cNvPicPr>
            <a:picLocks noChangeAspect="1" noChangeArrowheads="1"/>
          </p:cNvPicPr>
          <p:nvPr/>
        </p:nvPicPr>
        <p:blipFill>
          <a:blip r:embed="rId4" cstate="print"/>
          <a:srcRect/>
          <a:stretch>
            <a:fillRect/>
          </a:stretch>
        </p:blipFill>
        <p:spPr bwMode="auto">
          <a:xfrm>
            <a:off x="7467600" y="1752600"/>
            <a:ext cx="609600" cy="915988"/>
          </a:xfrm>
          <a:prstGeom prst="rect">
            <a:avLst/>
          </a:prstGeom>
          <a:noFill/>
          <a:ln w="9525">
            <a:noFill/>
            <a:miter lim="800000"/>
            <a:headEnd/>
            <a:tailEnd/>
          </a:ln>
        </p:spPr>
      </p:pic>
      <p:sp>
        <p:nvSpPr>
          <p:cNvPr id="28676" name="TextBox 23"/>
          <p:cNvSpPr txBox="1">
            <a:spLocks noChangeArrowheads="1"/>
          </p:cNvSpPr>
          <p:nvPr/>
        </p:nvSpPr>
        <p:spPr bwMode="auto">
          <a:xfrm>
            <a:off x="2590800" y="1524000"/>
            <a:ext cx="4724400" cy="1384995"/>
          </a:xfrm>
          <a:prstGeom prst="rect">
            <a:avLst/>
          </a:prstGeom>
          <a:noFill/>
          <a:ln w="9525">
            <a:noFill/>
            <a:miter lim="800000"/>
            <a:headEnd/>
            <a:tailEnd/>
          </a:ln>
        </p:spPr>
        <p:txBody>
          <a:bodyPr>
            <a:spAutoFit/>
          </a:bodyPr>
          <a:lstStyle/>
          <a:p>
            <a:pPr algn="ctr"/>
            <a:r>
              <a:rPr lang="en-US" sz="2800" b="1" dirty="0"/>
              <a:t>Observe the same basketball  </a:t>
            </a:r>
            <a:r>
              <a:rPr lang="en-US" sz="2800" b="1" dirty="0">
                <a:solidFill>
                  <a:schemeClr val="accent1"/>
                </a:solidFill>
              </a:rPr>
              <a:t>up close </a:t>
            </a:r>
            <a:r>
              <a:rPr lang="en-US" sz="2800" b="1" dirty="0"/>
              <a:t>and then REALLY </a:t>
            </a:r>
            <a:r>
              <a:rPr lang="en-US" sz="2800" b="1" dirty="0">
                <a:solidFill>
                  <a:schemeClr val="accent1"/>
                </a:solidFill>
              </a:rPr>
              <a:t>far away.</a:t>
            </a:r>
          </a:p>
        </p:txBody>
      </p:sp>
      <p:sp>
        <p:nvSpPr>
          <p:cNvPr id="28678" name="TextBox 23"/>
          <p:cNvSpPr txBox="1">
            <a:spLocks noChangeArrowheads="1"/>
          </p:cNvSpPr>
          <p:nvPr/>
        </p:nvSpPr>
        <p:spPr bwMode="auto">
          <a:xfrm>
            <a:off x="3886200" y="4419600"/>
            <a:ext cx="4724400" cy="1384995"/>
          </a:xfrm>
          <a:prstGeom prst="rect">
            <a:avLst/>
          </a:prstGeom>
          <a:noFill/>
          <a:ln w="9525">
            <a:noFill/>
            <a:miter lim="800000"/>
            <a:headEnd/>
            <a:tailEnd/>
          </a:ln>
        </p:spPr>
        <p:txBody>
          <a:bodyPr>
            <a:spAutoFit/>
          </a:bodyPr>
          <a:lstStyle/>
          <a:p>
            <a:pPr algn="ctr"/>
            <a:r>
              <a:rPr lang="en-US" sz="2800" b="1" dirty="0">
                <a:solidFill>
                  <a:srgbClr val="FF0000"/>
                </a:solidFill>
              </a:rPr>
              <a:t>The Sun looks big to us because it is the closest star to Earth.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wipe(down)">
                                      <p:cBhvr>
                                        <p:cTn id="7" dur="580">
                                          <p:stCondLst>
                                            <p:cond delay="0"/>
                                          </p:stCondLst>
                                        </p:cTn>
                                        <p:tgtEl>
                                          <p:spTgt spid="28676"/>
                                        </p:tgtEl>
                                      </p:cBhvr>
                                    </p:animEffect>
                                    <p:anim calcmode="lin" valueType="num">
                                      <p:cBhvr>
                                        <p:cTn id="8" dur="1822" tmFilter="0,0; 0.14,0.36; 0.43,0.73; 0.71,0.91; 1.0,1.0">
                                          <p:stCondLst>
                                            <p:cond delay="0"/>
                                          </p:stCondLst>
                                        </p:cTn>
                                        <p:tgtEl>
                                          <p:spTgt spid="2867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867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867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867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8676"/>
                                        </p:tgtEl>
                                        <p:attrNameLst>
                                          <p:attrName>ppt_y</p:attrName>
                                        </p:attrNameLst>
                                      </p:cBhvr>
                                      <p:tavLst>
                                        <p:tav tm="0" fmla="#ppt_y-sin(pi*$)/81">
                                          <p:val>
                                            <p:fltVal val="0"/>
                                          </p:val>
                                        </p:tav>
                                        <p:tav tm="100000">
                                          <p:val>
                                            <p:fltVal val="1"/>
                                          </p:val>
                                        </p:tav>
                                      </p:tavLst>
                                    </p:anim>
                                    <p:animScale>
                                      <p:cBhvr>
                                        <p:cTn id="13" dur="26">
                                          <p:stCondLst>
                                            <p:cond delay="650"/>
                                          </p:stCondLst>
                                        </p:cTn>
                                        <p:tgtEl>
                                          <p:spTgt spid="28676"/>
                                        </p:tgtEl>
                                      </p:cBhvr>
                                      <p:to x="100000" y="60000"/>
                                    </p:animScale>
                                    <p:animScale>
                                      <p:cBhvr>
                                        <p:cTn id="14" dur="166" decel="50000">
                                          <p:stCondLst>
                                            <p:cond delay="676"/>
                                          </p:stCondLst>
                                        </p:cTn>
                                        <p:tgtEl>
                                          <p:spTgt spid="28676"/>
                                        </p:tgtEl>
                                      </p:cBhvr>
                                      <p:to x="100000" y="100000"/>
                                    </p:animScale>
                                    <p:animScale>
                                      <p:cBhvr>
                                        <p:cTn id="15" dur="26">
                                          <p:stCondLst>
                                            <p:cond delay="1312"/>
                                          </p:stCondLst>
                                        </p:cTn>
                                        <p:tgtEl>
                                          <p:spTgt spid="28676"/>
                                        </p:tgtEl>
                                      </p:cBhvr>
                                      <p:to x="100000" y="80000"/>
                                    </p:animScale>
                                    <p:animScale>
                                      <p:cBhvr>
                                        <p:cTn id="16" dur="166" decel="50000">
                                          <p:stCondLst>
                                            <p:cond delay="1338"/>
                                          </p:stCondLst>
                                        </p:cTn>
                                        <p:tgtEl>
                                          <p:spTgt spid="28676"/>
                                        </p:tgtEl>
                                      </p:cBhvr>
                                      <p:to x="100000" y="100000"/>
                                    </p:animScale>
                                    <p:animScale>
                                      <p:cBhvr>
                                        <p:cTn id="17" dur="26">
                                          <p:stCondLst>
                                            <p:cond delay="1642"/>
                                          </p:stCondLst>
                                        </p:cTn>
                                        <p:tgtEl>
                                          <p:spTgt spid="28676"/>
                                        </p:tgtEl>
                                      </p:cBhvr>
                                      <p:to x="100000" y="90000"/>
                                    </p:animScale>
                                    <p:animScale>
                                      <p:cBhvr>
                                        <p:cTn id="18" dur="166" decel="50000">
                                          <p:stCondLst>
                                            <p:cond delay="1668"/>
                                          </p:stCondLst>
                                        </p:cTn>
                                        <p:tgtEl>
                                          <p:spTgt spid="28676"/>
                                        </p:tgtEl>
                                      </p:cBhvr>
                                      <p:to x="100000" y="100000"/>
                                    </p:animScale>
                                    <p:animScale>
                                      <p:cBhvr>
                                        <p:cTn id="19" dur="26">
                                          <p:stCondLst>
                                            <p:cond delay="1808"/>
                                          </p:stCondLst>
                                        </p:cTn>
                                        <p:tgtEl>
                                          <p:spTgt spid="28676"/>
                                        </p:tgtEl>
                                      </p:cBhvr>
                                      <p:to x="100000" y="95000"/>
                                    </p:animScale>
                                    <p:animScale>
                                      <p:cBhvr>
                                        <p:cTn id="20" dur="166" decel="50000">
                                          <p:stCondLst>
                                            <p:cond delay="1834"/>
                                          </p:stCondLst>
                                        </p:cTn>
                                        <p:tgtEl>
                                          <p:spTgt spid="2867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1" presetClass="entr" presetSubtype="0" fill="hold" grpId="0" nodeType="clickEffect">
                                  <p:stCondLst>
                                    <p:cond delay="0"/>
                                  </p:stCondLst>
                                  <p:childTnLst>
                                    <p:set>
                                      <p:cBhvr>
                                        <p:cTn id="24" dur="1" fill="hold">
                                          <p:stCondLst>
                                            <p:cond delay="0"/>
                                          </p:stCondLst>
                                        </p:cTn>
                                        <p:tgtEl>
                                          <p:spTgt spid="28678"/>
                                        </p:tgtEl>
                                        <p:attrNameLst>
                                          <p:attrName>style.visibility</p:attrName>
                                        </p:attrNameLst>
                                      </p:cBhvr>
                                      <p:to>
                                        <p:strVal val="visible"/>
                                      </p:to>
                                    </p:set>
                                    <p:animEffect transition="in" filter="fade">
                                      <p:cBhvr>
                                        <p:cTn id="25" dur="770" decel="100000"/>
                                        <p:tgtEl>
                                          <p:spTgt spid="28678"/>
                                        </p:tgtEl>
                                      </p:cBhvr>
                                    </p:animEffect>
                                    <p:animScale>
                                      <p:cBhvr>
                                        <p:cTn id="26" dur="770" decel="100000"/>
                                        <p:tgtEl>
                                          <p:spTgt spid="28678"/>
                                        </p:tgtEl>
                                      </p:cBhvr>
                                      <p:from x="10000" y="10000"/>
                                      <p:to x="200000" y="450000"/>
                                    </p:animScale>
                                    <p:animScale>
                                      <p:cBhvr>
                                        <p:cTn id="27" dur="1230" accel="100000" fill="hold">
                                          <p:stCondLst>
                                            <p:cond delay="770"/>
                                          </p:stCondLst>
                                        </p:cTn>
                                        <p:tgtEl>
                                          <p:spTgt spid="28678"/>
                                        </p:tgtEl>
                                      </p:cBhvr>
                                      <p:from x="200000" y="450000"/>
                                      <p:to x="100000" y="100000"/>
                                    </p:animScale>
                                    <p:set>
                                      <p:cBhvr>
                                        <p:cTn id="28" dur="770" fill="hold"/>
                                        <p:tgtEl>
                                          <p:spTgt spid="28678"/>
                                        </p:tgtEl>
                                        <p:attrNameLst>
                                          <p:attrName>ppt_x</p:attrName>
                                        </p:attrNameLst>
                                      </p:cBhvr>
                                      <p:to>
                                        <p:strVal val="(0.5)"/>
                                      </p:to>
                                    </p:set>
                                    <p:anim from="(0.5)" to="(#ppt_x)" calcmode="lin" valueType="num">
                                      <p:cBhvr>
                                        <p:cTn id="29" dur="1230" accel="100000" fill="hold">
                                          <p:stCondLst>
                                            <p:cond delay="770"/>
                                          </p:stCondLst>
                                        </p:cTn>
                                        <p:tgtEl>
                                          <p:spTgt spid="28678"/>
                                        </p:tgtEl>
                                        <p:attrNameLst>
                                          <p:attrName>ppt_x</p:attrName>
                                        </p:attrNameLst>
                                      </p:cBhvr>
                                    </p:anim>
                                    <p:set>
                                      <p:cBhvr>
                                        <p:cTn id="30" dur="770" fill="hold"/>
                                        <p:tgtEl>
                                          <p:spTgt spid="28678"/>
                                        </p:tgtEl>
                                        <p:attrNameLst>
                                          <p:attrName>ppt_y</p:attrName>
                                        </p:attrNameLst>
                                      </p:cBhvr>
                                      <p:to>
                                        <p:strVal val="(#ppt_y+0.4)"/>
                                      </p:to>
                                    </p:set>
                                    <p:anim from="(#ppt_y+0.4)" to="(#ppt_y)" calcmode="lin" valueType="num">
                                      <p:cBhvr>
                                        <p:cTn id="31" dur="1230" accel="100000" fill="hold">
                                          <p:stCondLst>
                                            <p:cond delay="770"/>
                                          </p:stCondLst>
                                        </p:cTn>
                                        <p:tgtEl>
                                          <p:spTgt spid="28678"/>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P spid="2867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5782</TotalTime>
  <Words>1611</Words>
  <Application>Microsoft Office PowerPoint</Application>
  <PresentationFormat>On-screen Show (4:3)</PresentationFormat>
  <Paragraphs>217</Paragraphs>
  <Slides>26</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Constantia</vt:lpstr>
      <vt:lpstr>Wingdings 2</vt:lpstr>
      <vt:lpstr>Flow</vt:lpstr>
      <vt:lpstr>Elementary Science</vt:lpstr>
      <vt:lpstr>SC.5.E.5.1</vt:lpstr>
      <vt:lpstr>PowerPoint Presentation</vt:lpstr>
      <vt:lpstr>What are the components of a galaxy?</vt:lpstr>
      <vt:lpstr>PowerPoint Presentation</vt:lpstr>
      <vt:lpstr>Summarizing</vt:lpstr>
      <vt:lpstr>What is a star?</vt:lpstr>
      <vt:lpstr>PowerPoint Presentation</vt:lpstr>
      <vt:lpstr>Why does our Sun look so big?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Summarizing</vt:lpstr>
      <vt:lpstr>Check Your Understanding</vt:lpstr>
      <vt:lpstr>Check Your Understanding</vt:lpstr>
      <vt:lpstr>Check Your Understanding</vt:lpstr>
      <vt:lpstr>Check Your Understanding</vt:lpstr>
      <vt:lpstr>Check Your Answers</vt:lpstr>
      <vt:lpstr>Summary 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linda.vendur</dc:creator>
  <cp:lastModifiedBy>Edward Nunez</cp:lastModifiedBy>
  <cp:revision>534</cp:revision>
  <dcterms:created xsi:type="dcterms:W3CDTF">2009-01-20T16:21:40Z</dcterms:created>
  <dcterms:modified xsi:type="dcterms:W3CDTF">2020-04-20T11:07:33Z</dcterms:modified>
</cp:coreProperties>
</file>