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82" r:id="rId3"/>
    <p:sldId id="283" r:id="rId4"/>
    <p:sldId id="284" r:id="rId5"/>
    <p:sldId id="28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4" r:id="rId18"/>
    <p:sldId id="273" r:id="rId19"/>
    <p:sldId id="272" r:id="rId20"/>
    <p:sldId id="271" r:id="rId21"/>
    <p:sldId id="275" r:id="rId22"/>
    <p:sldId id="276" r:id="rId23"/>
    <p:sldId id="278" r:id="rId24"/>
    <p:sldId id="277" r:id="rId25"/>
    <p:sldId id="279" r:id="rId26"/>
    <p:sldId id="280" r:id="rId27"/>
    <p:sldId id="281" r:id="rId28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6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417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19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38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04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776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175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048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89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92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21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44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49368-4C44-42F9-9B85-6280D13185A2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81017-8301-4973-B3B9-3F80271286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8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ghiyChI5-U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qMXqg2PKJZU" TargetMode="External"/><Relationship Id="rId5" Type="http://schemas.openxmlformats.org/officeDocument/2006/relationships/hyperlink" Target="https://www.youtube.com/watch?v=iiVryYnzmdI" TargetMode="External"/><Relationship Id="rId4" Type="http://schemas.openxmlformats.org/officeDocument/2006/relationships/hyperlink" Target="https://www.youtube.com/watch?v=n8fZRMoPlHo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zfuExycGes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BbmPSc80Qx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SaZ1n123SU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bWQLZoIFwt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hMNLI1hmgY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pxFNWlV1i0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RKBiHeflwk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IU5r3pX5mn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QBZF7b2Yv8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uwsx4MaaL4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ithsonianmag.com/history/the-story-behind-the-star-spangled-banner-149220970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teN81add9fE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L3BOfrSDqo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npg.si.edu/exhibit/1812/pop-ups/video_horseshoe.html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xmYkyqdoNI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bsnews.com/news/the-1814-burning-of-washington-d-c/2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2cE2byzhPM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nRQ8-MMX28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X3-6zugC2Ug" TargetMode="External"/><Relationship Id="rId4" Type="http://schemas.openxmlformats.org/officeDocument/2006/relationships/hyperlink" Target="https://www.youtube.com/watch?v=iiVryYnzmd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STKE85yXl4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YuEWXvhLeRA" TargetMode="External"/><Relationship Id="rId4" Type="http://schemas.openxmlformats.org/officeDocument/2006/relationships/hyperlink" Target="http://wgno.com/2017/01/05/a-brief-history-the-battle-of-new-orleans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MXqg2PKJZU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d7Toc2wuSQ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lTTvKwCylF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ll52DqXGOA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XFy3g6oxAc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92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06002" y="1203704"/>
            <a:ext cx="640768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entury Gothic" panose="020B0502020202020204" pitchFamily="34" charset="0"/>
              </a:rPr>
              <a:t>War Hawks wanted to go to war against Great Britain.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31995" y="7311435"/>
            <a:ext cx="167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Henry Clay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42127" y="3142696"/>
            <a:ext cx="167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John C. Calhoun</a:t>
            </a:r>
          </a:p>
        </p:txBody>
      </p:sp>
    </p:spTree>
    <p:extLst>
      <p:ext uri="{BB962C8B-B14F-4D97-AF65-F5344CB8AC3E}">
        <p14:creationId xmlns:p14="http://schemas.microsoft.com/office/powerpoint/2010/main" val="3522191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9257" y="2653773"/>
            <a:ext cx="2393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You heard it here first! Tippecanoe hero, William Henry Harrison, will go on to become the 9</a:t>
            </a:r>
            <a:r>
              <a:rPr lang="en-US" sz="1600" baseline="30000" dirty="0">
                <a:solidFill>
                  <a:prstClr val="black"/>
                </a:solidFill>
              </a:rPr>
              <a:t>th</a:t>
            </a:r>
            <a:r>
              <a:rPr lang="en-US" sz="1600" dirty="0">
                <a:solidFill>
                  <a:prstClr val="black"/>
                </a:solidFill>
              </a:rPr>
              <a:t> President!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70038" y="1075470"/>
            <a:ext cx="56195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KB3AlphaBasic" panose="02000603000000000000" pitchFamily="2" charset="0"/>
              </a:rPr>
              <a:t>Americans blamed the British for aiding a Native American rebellion </a:t>
            </a:r>
            <a:r>
              <a:rPr lang="en-US" sz="3600" b="1" kern="0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led by Shawnee brothers, Tecumseh and Prophet.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68927" y="7402440"/>
            <a:ext cx="3763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William Henry Harrison in 60 Seconds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890869" y="7121118"/>
            <a:ext cx="2177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Battle of Tippecanoe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237375" y="7869056"/>
            <a:ext cx="2803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What Francis Scott Key Saw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830131" y="8456934"/>
            <a:ext cx="2667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War of 1812 Crash Course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34166" y="4321572"/>
            <a:ext cx="54619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kern="0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The U.S. suppressed the rebellion during the Battle of Tippecanoe led by General William Henry Harrison.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149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0718" y="1936812"/>
            <a:ext cx="84536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The British did not meet U.S. demands over neutrality rights so President Madison asked Congress to declare war on Great Britain. </a:t>
            </a:r>
          </a:p>
          <a:p>
            <a:r>
              <a:rPr lang="en-US" sz="3600" b="1" dirty="0">
                <a:latin typeface="Century Gothic" panose="020B0502020202020204" pitchFamily="34" charset="0"/>
              </a:rPr>
              <a:t>Federalists and Northern merchants opposed the war, but on June 18, 1812, the U.S. formally declared war and the War of 1812 began. Madison was re-elected President in 1812.</a:t>
            </a:r>
          </a:p>
        </p:txBody>
      </p:sp>
    </p:spTree>
    <p:extLst>
      <p:ext uri="{BB962C8B-B14F-4D97-AF65-F5344CB8AC3E}">
        <p14:creationId xmlns:p14="http://schemas.microsoft.com/office/powerpoint/2010/main" val="4142859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9228" y="1018553"/>
            <a:ext cx="8689399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5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ISAAC BROCK: British commander of troops in Canada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5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THOMAS COCHRANE: British Admiral, commanded the Royal Navy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5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ROBERT ROSS: British general battle of Bladensburg in 1814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5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KING GEORGE III: King of Great Britain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5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TECUMSEH: Shawnee Indian who created a confederation of Native American nations to stop American expansion, supported the British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3600" b="1" dirty="0">
              <a:solidFill>
                <a:prstClr val="black"/>
              </a:solidFill>
              <a:latin typeface="Century Gothic" panose="020B0502020202020204" pitchFamily="34" charset="0"/>
              <a:ea typeface="KB3AlphaBasic" panose="02000603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04673" y="7350809"/>
            <a:ext cx="18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Isaac Brock Video 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0F90A5-E3E9-424A-B4E6-0169734B3BAA}"/>
              </a:ext>
            </a:extLst>
          </p:cNvPr>
          <p:cNvSpPr/>
          <p:nvPr/>
        </p:nvSpPr>
        <p:spPr>
          <a:xfrm>
            <a:off x="4493927" y="7350809"/>
            <a:ext cx="2008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4"/>
              </a:rPr>
              <a:t>Death of Tecumseh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16279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278315"/>
            <a:ext cx="873208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b="1" dirty="0">
                <a:latin typeface="Century Gothic" panose="020B0502020202020204" pitchFamily="34" charset="0"/>
                <a:ea typeface="KB3AlphaBasic" panose="02000603000000000000" pitchFamily="2" charset="0"/>
              </a:rPr>
              <a:t>JAMES MADISON: President of United States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b="1" dirty="0">
                <a:latin typeface="Century Gothic" panose="020B0502020202020204" pitchFamily="34" charset="0"/>
                <a:ea typeface="KB3AlphaBasic" panose="02000603000000000000" pitchFamily="2" charset="0"/>
              </a:rPr>
              <a:t>ANDREW JACKSON: Major General for U.S. the during the war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b="1" dirty="0">
                <a:latin typeface="Century Gothic" panose="020B0502020202020204" pitchFamily="34" charset="0"/>
                <a:ea typeface="KB3AlphaBasic" panose="02000603000000000000" pitchFamily="2" charset="0"/>
              </a:rPr>
              <a:t>THOMAS MACDONOUGH: won battle of Champlain (near Plattsburg) in 1814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b="1" dirty="0">
                <a:latin typeface="Century Gothic" panose="020B0502020202020204" pitchFamily="34" charset="0"/>
                <a:ea typeface="KB3AlphaBasic" panose="02000603000000000000" pitchFamily="2" charset="0"/>
              </a:rPr>
              <a:t>OLIVER HAZARD PERRY: U.S. naval officer, his fleet won Battle of Lake Erie.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b="1" dirty="0">
              <a:latin typeface="Century Gothic" panose="020B0502020202020204" pitchFamily="34" charset="0"/>
              <a:ea typeface="KB3AlphaBasic" panose="02000603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1213" y="7116499"/>
            <a:ext cx="302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James Madison in 60 Seconds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623632" y="7418764"/>
            <a:ext cx="3081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Andrew Jackson in 60 Seconds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754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04646" y="3678878"/>
            <a:ext cx="25476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KB3AlphaBasic" panose="02000603000000000000" pitchFamily="2" charset="0"/>
              </a:rPr>
              <a:t>1812-Battle of Detroit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5" name="Explosion: 8 Points 34"/>
          <p:cNvSpPr/>
          <p:nvPr/>
        </p:nvSpPr>
        <p:spPr>
          <a:xfrm>
            <a:off x="2308194" y="3133073"/>
            <a:ext cx="266330" cy="232758"/>
          </a:xfrm>
          <a:prstGeom prst="irregularSeal1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2692006" y="3302726"/>
            <a:ext cx="3861787" cy="106330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397776" y="7040114"/>
            <a:ext cx="2043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 of Ft. Detroit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69691" y="2215656"/>
            <a:ext cx="28484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1812-USS Constitution vs. HMS </a:t>
            </a:r>
            <a:r>
              <a:rPr lang="en-US" sz="3200" b="1" dirty="0" err="1">
                <a:latin typeface="Century Gothic" panose="020B0502020202020204" pitchFamily="34" charset="0"/>
              </a:rPr>
              <a:t>Guerriere</a:t>
            </a:r>
            <a:r>
              <a:rPr lang="en-US" sz="3200" b="1" dirty="0">
                <a:latin typeface="Century Gothic" panose="020B0502020202020204" pitchFamily="34" charset="0"/>
              </a:rPr>
              <a:t> (U.S. victory)</a:t>
            </a:r>
          </a:p>
        </p:txBody>
      </p:sp>
      <p:sp>
        <p:nvSpPr>
          <p:cNvPr id="35" name="Explosion: 8 Points 34"/>
          <p:cNvSpPr/>
          <p:nvPr/>
        </p:nvSpPr>
        <p:spPr>
          <a:xfrm>
            <a:off x="5592932" y="3016470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cxnSpLocks/>
          </p:cNvCxnSpPr>
          <p:nvPr/>
        </p:nvCxnSpPr>
        <p:spPr>
          <a:xfrm flipH="1" flipV="1">
            <a:off x="5859262" y="3249228"/>
            <a:ext cx="639192" cy="39061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6516226" y="6780204"/>
            <a:ext cx="2389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5 Things You Don’t Know About the USS Constitution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90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2434882" y="3615854"/>
            <a:ext cx="4205615" cy="3226247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78113" y="6091926"/>
            <a:ext cx="26308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1813-</a:t>
            </a:r>
          </a:p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Battle of Frenchtown</a:t>
            </a:r>
          </a:p>
        </p:txBody>
      </p:sp>
      <p:sp>
        <p:nvSpPr>
          <p:cNvPr id="41" name="Explosion: 8 Points 40"/>
          <p:cNvSpPr/>
          <p:nvPr/>
        </p:nvSpPr>
        <p:spPr>
          <a:xfrm>
            <a:off x="2282169" y="3323002"/>
            <a:ext cx="266330" cy="232758"/>
          </a:xfrm>
          <a:prstGeom prst="irregularSeal1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415806" y="7359922"/>
            <a:ext cx="2669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Battles Won by the British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367004" y="3754523"/>
            <a:ext cx="1735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British Blockade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61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3358955" y="3047958"/>
            <a:ext cx="3424381" cy="1521561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76635" y="4189251"/>
            <a:ext cx="22081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1813-Battle of York</a:t>
            </a:r>
          </a:p>
        </p:txBody>
      </p:sp>
      <p:sp>
        <p:nvSpPr>
          <p:cNvPr id="40" name="Explosion: 8 Points 39"/>
          <p:cNvSpPr/>
          <p:nvPr/>
        </p:nvSpPr>
        <p:spPr>
          <a:xfrm>
            <a:off x="3029810" y="2844415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901826" y="7344346"/>
            <a:ext cx="148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 of York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2834426" y="3645400"/>
            <a:ext cx="3708417" cy="108770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1813-Battle of Lake Erie </a:t>
            </a:r>
          </a:p>
        </p:txBody>
      </p:sp>
      <p:sp>
        <p:nvSpPr>
          <p:cNvPr id="39" name="Explosion: 8 Points 38"/>
          <p:cNvSpPr/>
          <p:nvPr/>
        </p:nvSpPr>
        <p:spPr>
          <a:xfrm>
            <a:off x="2546614" y="3464820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62465" y="7353516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 of Lake Erie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2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42757" y="2569697"/>
            <a:ext cx="697948" cy="1496085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 w="19050">
                  <a:solidFill>
                    <a:prstClr val="black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KB3BiggestBoldestBlocks" panose="02000500000000000000" pitchFamily="2" charset="0"/>
                <a:ea typeface="HelloHotDiggity" panose="02000603000000000000" pitchFamily="2" charset="0"/>
              </a:rPr>
              <a:t>OF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62458" y="0"/>
            <a:ext cx="778247" cy="234413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 w="19050">
                  <a:solidFill>
                    <a:prstClr val="black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KB3BiggestBoldestBlocks" panose="02000500000000000000" pitchFamily="2" charset="0"/>
                <a:ea typeface="HelloHotDiggity" panose="02000603000000000000" pitchFamily="2" charset="0"/>
              </a:rPr>
              <a:t>War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86413" y="3009282"/>
            <a:ext cx="21506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Notice anything different about this flag?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50564" y="4484832"/>
            <a:ext cx="4230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It has 15 stripes!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37334" y="6783384"/>
            <a:ext cx="408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Article about Star-Spangled Banner Flag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4637334" y="7093226"/>
            <a:ext cx="50292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Deconstructing the Flag video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63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3311371" y="3310971"/>
            <a:ext cx="3242423" cy="1055059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KB3AlphaBasic" panose="02000603000000000000" pitchFamily="2" charset="0"/>
              </a:rPr>
              <a:t>1813-Battle of the Thames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8" name="Explosion: 8 Points 37"/>
          <p:cNvSpPr/>
          <p:nvPr/>
        </p:nvSpPr>
        <p:spPr>
          <a:xfrm>
            <a:off x="2843065" y="3036072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334933" y="7282536"/>
            <a:ext cx="2189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 of the Thames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72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2303519" y="3542524"/>
            <a:ext cx="4390530" cy="1849218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53258" y="1835982"/>
            <a:ext cx="26308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1814-</a:t>
            </a:r>
          </a:p>
          <a:p>
            <a:pPr algn="ctr"/>
            <a:r>
              <a:rPr lang="en-US" sz="3200" b="1" dirty="0">
                <a:latin typeface="Century Gothic" panose="020B0502020202020204" pitchFamily="34" charset="0"/>
              </a:rPr>
              <a:t>Battle of Horseshoe Bend</a:t>
            </a:r>
          </a:p>
        </p:txBody>
      </p:sp>
      <p:sp>
        <p:nvSpPr>
          <p:cNvPr id="42" name="Explosion: 8 Points 41"/>
          <p:cNvSpPr/>
          <p:nvPr/>
        </p:nvSpPr>
        <p:spPr>
          <a:xfrm>
            <a:off x="1962503" y="5294705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59127" y="7133230"/>
            <a:ext cx="50292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Battle of Horseshoe Bend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6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3702048" y="4445375"/>
            <a:ext cx="3064009" cy="1420081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27875" y="4507058"/>
            <a:ext cx="27270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1814-Bladensberg &amp; the burning of D.C.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43" name="Explosion: 8 Points 42"/>
          <p:cNvSpPr/>
          <p:nvPr/>
        </p:nvSpPr>
        <p:spPr>
          <a:xfrm>
            <a:off x="3435718" y="4249948"/>
            <a:ext cx="266330" cy="232758"/>
          </a:xfrm>
          <a:prstGeom prst="irregularSeal1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5543" y="7357804"/>
            <a:ext cx="3213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The Burning of Washington D.C. 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4602161" y="7342482"/>
            <a:ext cx="50292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CBS Video – Burning of Washington D.C.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 flipV="1">
            <a:off x="4363569" y="2991491"/>
            <a:ext cx="2790473" cy="113528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1651" y="4088962"/>
            <a:ext cx="27270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1814-</a:t>
            </a:r>
          </a:p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Battle of Lake Champlain </a:t>
            </a:r>
          </a:p>
        </p:txBody>
      </p:sp>
      <p:sp>
        <p:nvSpPr>
          <p:cNvPr id="45" name="Explosion: 8 Points 44"/>
          <p:cNvSpPr/>
          <p:nvPr/>
        </p:nvSpPr>
        <p:spPr>
          <a:xfrm>
            <a:off x="4075182" y="2819222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182658" y="7262101"/>
            <a:ext cx="2561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Battle of Lake Champlain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76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3789581" y="3087489"/>
            <a:ext cx="3530351" cy="1064122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02162" y="1495774"/>
            <a:ext cx="27270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1814-</a:t>
            </a:r>
          </a:p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Battle of Baltimore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44" name="Explosion: 8 Points 43"/>
          <p:cNvSpPr/>
          <p:nvPr/>
        </p:nvSpPr>
        <p:spPr>
          <a:xfrm>
            <a:off x="3523251" y="4010398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223408" y="6401432"/>
            <a:ext cx="50292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Battle of Baltimore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216610" y="5342652"/>
            <a:ext cx="24260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Battle of Ft. McHenry Through Francis Scott Key’s Eyes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263839" y="6934406"/>
            <a:ext cx="2454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Defense of Ft. McHenry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7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1330345" y="2968675"/>
            <a:ext cx="5418005" cy="295354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69184" y="2183845"/>
            <a:ext cx="27270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200" b="1" dirty="0">
                <a:latin typeface="Century Gothic" panose="020B0502020202020204" pitchFamily="34" charset="0"/>
              </a:rPr>
              <a:t>1815-Battle of New Orleans</a:t>
            </a:r>
          </a:p>
        </p:txBody>
      </p:sp>
      <p:sp>
        <p:nvSpPr>
          <p:cNvPr id="35" name="Explosion: 8 Points 34"/>
          <p:cNvSpPr/>
          <p:nvPr/>
        </p:nvSpPr>
        <p:spPr>
          <a:xfrm>
            <a:off x="1064015" y="5877242"/>
            <a:ext cx="266330" cy="232758"/>
          </a:xfrm>
          <a:prstGeom prst="irregularSeal1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44761" y="7350082"/>
            <a:ext cx="286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Song: Battle of New Orleans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127875" y="5950427"/>
            <a:ext cx="24983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200th Anniversary of Battle of New Orleans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822617" y="7395335"/>
            <a:ext cx="2904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Johnny Cash Version of Song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47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76001" y="1415921"/>
            <a:ext cx="84351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U.S. gained respect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Federalist party disappeared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U.S. accepted Canada as a neighbor and not a potential territory for expansion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Native Americans that sided with the British were forced to surrender large amounts of territory</a:t>
            </a:r>
          </a:p>
        </p:txBody>
      </p:sp>
    </p:spTree>
    <p:extLst>
      <p:ext uri="{BB962C8B-B14F-4D97-AF65-F5344CB8AC3E}">
        <p14:creationId xmlns:p14="http://schemas.microsoft.com/office/powerpoint/2010/main" val="1638015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135" y="5649849"/>
            <a:ext cx="6941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  <a:latin typeface="KB3AlphaBasic" panose="02000603000000000000" pitchFamily="2" charset="0"/>
              <a:ea typeface="KB3AlphaBasic" panose="02000603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568883" y="6384515"/>
            <a:ext cx="510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21305" y="3581199"/>
            <a:ext cx="261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0193" y="3688920"/>
            <a:ext cx="2343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b="1" dirty="0">
              <a:latin typeface="Century Gothic" panose="020B0502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99763" y="1334089"/>
            <a:ext cx="848987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More U.S. factories were built since the U.S. could not use European goods during the war (British blockade)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War heroes like Andrew Jackson and William Henry Harrison will become a new generation of political leaders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Strong feelings of American nationalism </a:t>
            </a:r>
            <a:r>
              <a:rPr lang="en-US" sz="36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  <a:sym typeface="Wingdings" panose="05000000000000000000" pitchFamily="2" charset="2"/>
              </a:rPr>
              <a:t>Era of Good Feelings (1815-1825)</a:t>
            </a:r>
            <a:endParaRPr lang="en-US" sz="3600" b="1" dirty="0">
              <a:solidFill>
                <a:prstClr val="black"/>
              </a:solidFill>
              <a:latin typeface="Century Gothic" panose="020B0502020202020204" pitchFamily="34" charset="0"/>
              <a:ea typeface="KB3AlphaBasic" panose="02000603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5177" y="7277067"/>
            <a:ext cx="263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War of 1812 Crash Course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667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F7A5A3-05D3-47DB-9267-255BD4F84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1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0093CF-D657-4AC9-9693-03E2805A2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306854" y="2175029"/>
            <a:ext cx="3160080" cy="78667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1812-1815</a:t>
            </a:r>
          </a:p>
        </p:txBody>
      </p:sp>
    </p:spTree>
    <p:extLst>
      <p:ext uri="{BB962C8B-B14F-4D97-AF65-F5344CB8AC3E}">
        <p14:creationId xmlns:p14="http://schemas.microsoft.com/office/powerpoint/2010/main" val="27111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45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9874" y="1199199"/>
            <a:ext cx="836425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Between 1803-1815, Great Britain and her allies fought against the French Empire led by Napoleon and his </a:t>
            </a:r>
          </a:p>
          <a:p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allies. Neither nation </a:t>
            </a:r>
          </a:p>
          <a:p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respected the United </a:t>
            </a:r>
          </a:p>
          <a:p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States’ neutrality at </a:t>
            </a:r>
          </a:p>
          <a:p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sea.</a:t>
            </a:r>
          </a:p>
        </p:txBody>
      </p:sp>
      <p:sp>
        <p:nvSpPr>
          <p:cNvPr id="7" name="Rectangle 6"/>
          <p:cNvSpPr/>
          <p:nvPr/>
        </p:nvSpPr>
        <p:spPr>
          <a:xfrm>
            <a:off x="133165" y="6777852"/>
            <a:ext cx="3053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Napoleonic Wars in 8 Minutes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3165" y="7130347"/>
            <a:ext cx="475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French Revolution Crash Course (8:15 – end)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41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11697" y="2050388"/>
            <a:ext cx="394168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The U.S. wanted  Great Britain and France to respect its rights as a neutral nation at sea.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57966" y="7333686"/>
            <a:ext cx="219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Embargo Act of 1807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579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22357" y="2977359"/>
            <a:ext cx="45931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The British forced American sailors to work in the British Navy.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8824" y="7017024"/>
            <a:ext cx="2066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Impressment Video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67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6135" y="3056769"/>
            <a:ext cx="393759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prstClr val="black"/>
                </a:solidFill>
                <a:latin typeface="Century Gothic" panose="020B0502020202020204" pitchFamily="34" charset="0"/>
                <a:ea typeface="KB3AlphaBasic" panose="02000603000000000000" pitchFamily="2" charset="0"/>
              </a:rPr>
              <a:t>The U.S. wanted British Canada and Spanish Florida.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5694" y="2240521"/>
            <a:ext cx="2403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I’ve heard Canada is just lovely and Florida is a perfect place to escape the cold winters!</a:t>
            </a:r>
          </a:p>
        </p:txBody>
      </p:sp>
    </p:spTree>
    <p:extLst>
      <p:ext uri="{BB962C8B-B14F-4D97-AF65-F5344CB8AC3E}">
        <p14:creationId xmlns:p14="http://schemas.microsoft.com/office/powerpoint/2010/main" val="3804654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</TotalTime>
  <Words>675</Words>
  <Application>Microsoft Office PowerPoint</Application>
  <PresentationFormat>Custom</PresentationFormat>
  <Paragraphs>85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Century Gothic</vt:lpstr>
      <vt:lpstr>KB3AlphaBasic</vt:lpstr>
      <vt:lpstr>KB3BiggestBoldestBlocks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Norman</dc:creator>
  <cp:lastModifiedBy>Andrea Annas</cp:lastModifiedBy>
  <cp:revision>45</cp:revision>
  <dcterms:created xsi:type="dcterms:W3CDTF">2017-02-06T17:55:39Z</dcterms:created>
  <dcterms:modified xsi:type="dcterms:W3CDTF">2020-01-13T20:07:20Z</dcterms:modified>
</cp:coreProperties>
</file>