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66" r:id="rId2"/>
    <p:sldId id="359" r:id="rId3"/>
    <p:sldId id="391" r:id="rId4"/>
    <p:sldId id="416" r:id="rId5"/>
    <p:sldId id="417" r:id="rId6"/>
    <p:sldId id="418" r:id="rId7"/>
    <p:sldId id="422" r:id="rId8"/>
    <p:sldId id="419" r:id="rId9"/>
    <p:sldId id="420" r:id="rId10"/>
    <p:sldId id="421" r:id="rId11"/>
    <p:sldId id="423" r:id="rId12"/>
    <p:sldId id="400" r:id="rId13"/>
    <p:sldId id="401" r:id="rId14"/>
    <p:sldId id="402" r:id="rId15"/>
    <p:sldId id="408" r:id="rId16"/>
    <p:sldId id="403" r:id="rId17"/>
    <p:sldId id="409" r:id="rId18"/>
    <p:sldId id="410" r:id="rId19"/>
    <p:sldId id="411" r:id="rId20"/>
    <p:sldId id="412" r:id="rId21"/>
    <p:sldId id="413" r:id="rId22"/>
    <p:sldId id="414" r:id="rId23"/>
    <p:sldId id="415" r:id="rId24"/>
    <p:sldId id="406" r:id="rId2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9900"/>
    <a:srgbClr val="0000FF"/>
    <a:srgbClr val="FBFCC8"/>
    <a:srgbClr val="F6E998"/>
    <a:srgbClr val="996633"/>
    <a:srgbClr val="CCFF99"/>
    <a:srgbClr val="686E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2" autoAdjust="0"/>
    <p:restoredTop sz="79052" autoAdjust="0"/>
  </p:normalViewPr>
  <p:slideViewPr>
    <p:cSldViewPr>
      <p:cViewPr varScale="1">
        <p:scale>
          <a:sx n="78" d="100"/>
          <a:sy n="78" d="100"/>
        </p:scale>
        <p:origin x="1584"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CBD8E068-6AE3-4DDF-BD15-EDE9E3E2BB14}" type="datetimeFigureOut">
              <a:rPr lang="en-US"/>
              <a:pPr>
                <a:defRPr/>
              </a:pPr>
              <a:t>4/8/2020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E2CB6B1B-FC25-4C08-A8DA-C7B1E1FA41B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55D5FBAA-8CD7-48DA-966B-4136B8DB4709}" type="datetimeFigureOut">
              <a:rPr lang="en-US"/>
              <a:pPr>
                <a:defRPr/>
              </a:pPr>
              <a:t>4/8/2020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440F13EE-4DF7-4EEE-B5A5-D807D1A2B43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a:solidFill>
                  <a:schemeClr val="tx1"/>
                </a:solidFill>
                <a:latin typeface="+mn-lt"/>
                <a:ea typeface="+mn-ea"/>
                <a:cs typeface="+mn-cs"/>
              </a:rPr>
              <a:t>Benchmark Clarifications </a:t>
            </a:r>
          </a:p>
          <a:p>
            <a:r>
              <a:rPr lang="en-US" sz="1200" kern="1200" baseline="0" dirty="0">
                <a:solidFill>
                  <a:schemeClr val="tx1"/>
                </a:solidFill>
                <a:latin typeface="+mn-lt"/>
                <a:ea typeface="+mn-ea"/>
                <a:cs typeface="+mn-cs"/>
              </a:rPr>
              <a:t>Students will identify and/or describe some basic forms of energy. Students will describe that light travels in a straight line until it strikes an object or travels from one material to another.  Students will explain that heat is produced when two objects are rubbed against each other.  Students will explain that sound is produced by vibrations and/or that pitch depends on how fast or slow the object vibrates.</a:t>
            </a:r>
          </a:p>
          <a:p>
            <a:r>
              <a:rPr lang="en-US" sz="1200" b="1" kern="1200" baseline="0" dirty="0">
                <a:solidFill>
                  <a:schemeClr val="tx1"/>
                </a:solidFill>
                <a:latin typeface="+mn-lt"/>
                <a:ea typeface="+mn-ea"/>
                <a:cs typeface="+mn-cs"/>
              </a:rPr>
              <a:t>Content Limits </a:t>
            </a:r>
          </a:p>
          <a:p>
            <a:r>
              <a:rPr lang="en-US" sz="1200" kern="1200" baseline="0" dirty="0">
                <a:solidFill>
                  <a:schemeClr val="tx1"/>
                </a:solidFill>
                <a:latin typeface="+mn-lt"/>
                <a:ea typeface="+mn-ea"/>
                <a:cs typeface="+mn-cs"/>
              </a:rPr>
              <a:t>Items assessing basic forms of energy are limited to light, heat(thermal), sound, electrical, chemical, and mechanical energy.  Items will NOT assess transfer of energy.  Items assessing light reflection, refraction, or absorption should use the terms reflect, bend, or absorb to describe light’s behavior.</a:t>
            </a:r>
          </a:p>
          <a:p>
            <a:r>
              <a:rPr lang="en-US" sz="1200" b="1" kern="1200" baseline="0" dirty="0">
                <a:solidFill>
                  <a:schemeClr val="tx1"/>
                </a:solidFill>
                <a:latin typeface="+mn-lt"/>
                <a:ea typeface="+mn-ea"/>
                <a:cs typeface="+mn-cs"/>
              </a:rPr>
              <a:t>Stimulus Attribute </a:t>
            </a:r>
          </a:p>
          <a:p>
            <a:r>
              <a:rPr lang="en-US" sz="1200" i="0" kern="1200" baseline="0" dirty="0">
                <a:solidFill>
                  <a:schemeClr val="tx1"/>
                </a:solidFill>
                <a:latin typeface="+mn-lt"/>
                <a:ea typeface="+mn-ea"/>
                <a:cs typeface="+mn-cs"/>
              </a:rPr>
              <a:t>The terms material or substance should be used rather than the terms medium or media.  Scenarios referring to mechanical energy should not use the terms kinetic energy or potential energy.</a:t>
            </a:r>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40F13EE-4DF7-4EEE-B5A5-D807D1A2B432}"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a:solidFill>
                  <a:schemeClr val="tx1"/>
                </a:solidFill>
                <a:latin typeface="+mn-lt"/>
                <a:ea typeface="+mn-ea"/>
                <a:cs typeface="+mn-cs"/>
              </a:rPr>
              <a:t>Items assessing basic forms of energy are </a:t>
            </a:r>
            <a:r>
              <a:rPr lang="en-US" sz="1200" b="1" kern="1200" baseline="0" dirty="0">
                <a:solidFill>
                  <a:schemeClr val="tx1"/>
                </a:solidFill>
                <a:latin typeface="+mn-lt"/>
                <a:ea typeface="+mn-ea"/>
                <a:cs typeface="+mn-cs"/>
              </a:rPr>
              <a:t>limited to </a:t>
            </a:r>
            <a:r>
              <a:rPr lang="en-US" sz="1200" kern="1200" baseline="0" dirty="0">
                <a:solidFill>
                  <a:schemeClr val="tx1"/>
                </a:solidFill>
                <a:latin typeface="+mn-lt"/>
                <a:ea typeface="+mn-ea"/>
                <a:cs typeface="+mn-cs"/>
              </a:rPr>
              <a:t>light, heat (thermal), sound, electrical, chemical, and mechanical energy. </a:t>
            </a:r>
          </a:p>
          <a:p>
            <a:r>
              <a:rPr lang="en-US" sz="1200" kern="1200" baseline="0" dirty="0">
                <a:solidFill>
                  <a:schemeClr val="tx1"/>
                </a:solidFill>
                <a:latin typeface="+mn-lt"/>
                <a:ea typeface="+mn-ea"/>
                <a:cs typeface="+mn-cs"/>
              </a:rPr>
              <a:t>Items will </a:t>
            </a:r>
            <a:r>
              <a:rPr lang="en-US" sz="1200" b="1" kern="1200" baseline="0" dirty="0">
                <a:solidFill>
                  <a:schemeClr val="tx1"/>
                </a:solidFill>
                <a:latin typeface="+mn-lt"/>
                <a:ea typeface="+mn-ea"/>
                <a:cs typeface="+mn-cs"/>
              </a:rPr>
              <a:t>NOT</a:t>
            </a:r>
            <a:r>
              <a:rPr lang="en-US" sz="1200" kern="1200" baseline="0" dirty="0">
                <a:solidFill>
                  <a:schemeClr val="tx1"/>
                </a:solidFill>
                <a:latin typeface="+mn-lt"/>
                <a:ea typeface="+mn-ea"/>
                <a:cs typeface="+mn-cs"/>
              </a:rPr>
              <a:t> assess the transfer of energy. </a:t>
            </a:r>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baseline="0" dirty="0">
                <a:solidFill>
                  <a:schemeClr val="tx1"/>
                </a:solidFill>
                <a:latin typeface="+mn-lt"/>
                <a:ea typeface="+mn-ea"/>
                <a:cs typeface="+mn-cs"/>
              </a:rPr>
              <a:t>Scenarios referring to mechanical energy should </a:t>
            </a:r>
            <a:r>
              <a:rPr lang="en-US" sz="1200" b="1" kern="1200" baseline="0" dirty="0">
                <a:solidFill>
                  <a:schemeClr val="tx1"/>
                </a:solidFill>
                <a:latin typeface="+mn-lt"/>
                <a:ea typeface="+mn-ea"/>
                <a:cs typeface="+mn-cs"/>
              </a:rPr>
              <a:t>NOT</a:t>
            </a:r>
            <a:r>
              <a:rPr lang="en-US" sz="1200" b="0" kern="1200" baseline="0" dirty="0">
                <a:solidFill>
                  <a:schemeClr val="tx1"/>
                </a:solidFill>
                <a:latin typeface="+mn-lt"/>
                <a:ea typeface="+mn-ea"/>
                <a:cs typeface="+mn-cs"/>
              </a:rPr>
              <a:t> use the terms </a:t>
            </a:r>
            <a:r>
              <a:rPr lang="en-US" sz="1200" b="0" i="1" kern="1200" baseline="0" dirty="0">
                <a:solidFill>
                  <a:schemeClr val="tx1"/>
                </a:solidFill>
                <a:latin typeface="+mn-lt"/>
                <a:ea typeface="+mn-ea"/>
                <a:cs typeface="+mn-cs"/>
              </a:rPr>
              <a:t>kinetic energy or potential energy. </a:t>
            </a:r>
            <a:endParaRPr lang="en-US" b="0"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Energy is the ability to cause change</a:t>
            </a:r>
          </a:p>
          <a:p>
            <a:endParaRPr lang="en-US" dirty="0"/>
          </a:p>
          <a:p>
            <a:r>
              <a:rPr lang="en-US" dirty="0"/>
              <a:t>Electrical energy, mechanical energy, and chemical</a:t>
            </a:r>
            <a:r>
              <a:rPr lang="en-US" baseline="0" dirty="0"/>
              <a:t> energy</a:t>
            </a:r>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a:solidFill>
                  <a:schemeClr val="tx1"/>
                </a:solidFill>
                <a:latin typeface="+mn-lt"/>
                <a:ea typeface="+mn-ea"/>
                <a:cs typeface="+mn-cs"/>
              </a:rPr>
              <a:t>Items will</a:t>
            </a:r>
            <a:r>
              <a:rPr lang="en-US" sz="1200" b="1" kern="1200" baseline="0" dirty="0">
                <a:solidFill>
                  <a:schemeClr val="tx1"/>
                </a:solidFill>
                <a:latin typeface="+mn-lt"/>
                <a:ea typeface="+mn-ea"/>
                <a:cs typeface="+mn-cs"/>
              </a:rPr>
              <a:t> NOT </a:t>
            </a:r>
            <a:r>
              <a:rPr lang="en-US" sz="1200" kern="1200" baseline="0" dirty="0">
                <a:solidFill>
                  <a:schemeClr val="tx1"/>
                </a:solidFill>
                <a:latin typeface="+mn-lt"/>
                <a:ea typeface="+mn-ea"/>
                <a:cs typeface="+mn-cs"/>
              </a:rPr>
              <a:t>assess the transfer of energy. </a:t>
            </a:r>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a:solidFill>
                  <a:schemeClr val="tx1"/>
                </a:solidFill>
                <a:latin typeface="+mn-lt"/>
                <a:ea typeface="+mn-ea"/>
                <a:cs typeface="+mn-cs"/>
              </a:rPr>
              <a:t>Items assessing light reflection, refraction, or absorption should use the terms </a:t>
            </a:r>
            <a:r>
              <a:rPr lang="en-US" sz="1200" i="1" kern="1200" baseline="0" dirty="0">
                <a:solidFill>
                  <a:schemeClr val="tx1"/>
                </a:solidFill>
                <a:latin typeface="+mn-lt"/>
                <a:ea typeface="+mn-ea"/>
                <a:cs typeface="+mn-cs"/>
              </a:rPr>
              <a:t>reflect, bend, or absorb to describe light’s behavior. </a:t>
            </a:r>
            <a:endParaRPr lang="en-US" dirty="0"/>
          </a:p>
        </p:txBody>
      </p:sp>
      <p:sp>
        <p:nvSpPr>
          <p:cNvPr id="4" name="Slide Number Placeholder 3"/>
          <p:cNvSpPr>
            <a:spLocks noGrp="1"/>
          </p:cNvSpPr>
          <p:nvPr>
            <p:ph type="sldNum" sz="quarter" idx="10"/>
          </p:nvPr>
        </p:nvSpPr>
        <p:spPr/>
        <p:txBody>
          <a:bodyPr/>
          <a:lstStyle/>
          <a:p>
            <a:pPr>
              <a:defRPr/>
            </a:pPr>
            <a:fld id="{C96500BB-9A4E-48C0-AD49-2410B3345FA6}"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39696DA4-BC2B-4F83-81FC-04F4300EDB93}" type="datetimeFigureOut">
              <a:rPr lang="en-US"/>
              <a:pPr>
                <a:defRPr/>
              </a:pPr>
              <a:t>4/8/2020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F20476D9-3898-42DB-BCAA-732B5145AB2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134A472-1420-495A-BAEC-4D92DA48C058}" type="datetimeFigureOut">
              <a:rPr lang="en-US"/>
              <a:pPr>
                <a:defRPr/>
              </a:pPr>
              <a:t>4/8/2020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1E2CEC4-5A96-4407-942A-72231C7AE5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24BB183-4AB9-4A89-BDD7-BDB8404D032F}" type="datetimeFigureOut">
              <a:rPr lang="en-US"/>
              <a:pPr>
                <a:defRPr/>
              </a:pPr>
              <a:t>4/8/2020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A6867A8-6632-4D55-A8B5-6501D81870A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35163"/>
            <a:ext cx="4038600"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6056430D-FF18-407A-930F-746568F51867}" type="datetimeFigureOut">
              <a:rPr lang="en-US"/>
              <a:pPr>
                <a:defRPr/>
              </a:pPr>
              <a:t>4/8/2020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BED3BB70-731D-4062-BAE5-F74CEAF5A3B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935163"/>
            <a:ext cx="8229600" cy="4389437"/>
          </a:xfrm>
        </p:spPr>
        <p:txBody>
          <a:bodyPr/>
          <a:lstStyle/>
          <a:p>
            <a:pPr lvl="0"/>
            <a:endParaRPr lang="en-US" noProof="0"/>
          </a:p>
        </p:txBody>
      </p:sp>
      <p:sp>
        <p:nvSpPr>
          <p:cNvPr id="4" name="Date Placeholder 9"/>
          <p:cNvSpPr>
            <a:spLocks noGrp="1"/>
          </p:cNvSpPr>
          <p:nvPr>
            <p:ph type="dt" sz="half" idx="10"/>
          </p:nvPr>
        </p:nvSpPr>
        <p:spPr/>
        <p:txBody>
          <a:bodyPr/>
          <a:lstStyle>
            <a:lvl1pPr>
              <a:defRPr/>
            </a:lvl1pPr>
          </a:lstStyle>
          <a:p>
            <a:pPr>
              <a:defRPr/>
            </a:pPr>
            <a:fld id="{E8C7F030-BD93-460A-882E-0E8C68FCB0A5}" type="datetimeFigureOut">
              <a:rPr lang="en-US"/>
              <a:pPr>
                <a:defRPr/>
              </a:pPr>
              <a:t>4/8/2020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70A69AE-5AC8-44CB-A4AA-95EB98E5B4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CC17B18-3413-43C0-84B4-BDF6D7470265}" type="datetimeFigureOut">
              <a:rPr lang="en-US"/>
              <a:pPr>
                <a:defRPr/>
              </a:pPr>
              <a:t>4/8/2020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0230D9C-7CE9-4557-9900-C18920AA5E9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F40ED4D-B525-4EDD-A0FA-F2C1AD1F6A23}" type="datetimeFigureOut">
              <a:rPr lang="en-US"/>
              <a:pPr>
                <a:defRPr/>
              </a:pPr>
              <a:t>4/8/2020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15595F-57C3-4880-BCB5-5DAFF4214BE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51EA952-3E3D-49F8-AD90-6070456C313D}" type="datetimeFigureOut">
              <a:rPr lang="en-US"/>
              <a:pPr>
                <a:defRPr/>
              </a:pPr>
              <a:t>4/8/2020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0459C2F-F126-44FE-B31F-21A8C4EADEC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A1D7989B-A590-4FC6-AD9F-228DD6EC92F4}" type="datetimeFigureOut">
              <a:rPr lang="en-US"/>
              <a:pPr>
                <a:defRPr/>
              </a:pPr>
              <a:t>4/8/2020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25FE8C9-471B-4BDE-8A96-75D59DE55F6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81C95CDE-A5D6-4B1D-9C1A-9C1230ACEF68}" type="datetimeFigureOut">
              <a:rPr lang="en-US"/>
              <a:pPr>
                <a:defRPr/>
              </a:pPr>
              <a:t>4/8/2020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0D2DB78-D19E-4380-B7C7-1FE31EFE8CC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3D5A2F9-2611-45AD-B8C7-3D941AEB4917}" type="datetimeFigureOut">
              <a:rPr lang="en-US"/>
              <a:pPr>
                <a:defRPr/>
              </a:pPr>
              <a:t>4/8/2020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6C79772-C0C0-4DAB-8D8F-C5CDEDA94E7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453ED742-1B5E-49EC-B26C-37BB3AF3A8F8}" type="datetimeFigureOut">
              <a:rPr lang="en-US"/>
              <a:pPr>
                <a:defRPr/>
              </a:pPr>
              <a:t>4/8/2020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A09D3EF-840F-4611-9AE8-31A8A89271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960148C8-66BC-4FF3-AFC9-3D48150B6DDC}" type="datetimeFigureOut">
              <a:rPr lang="en-US"/>
              <a:pPr>
                <a:defRPr/>
              </a:pPr>
              <a:t>4/8/2020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FC2E5AB-E5C7-4296-9C4B-23D0547BBE7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FA0C22CC-5835-4554-97A1-C00CB03679B7}" type="datetimeFigureOut">
              <a:rPr lang="en-US"/>
              <a:pPr>
                <a:defRPr/>
              </a:pPr>
              <a:t>4/8/2020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4C2F10CC-0644-4E66-82A1-0C9BFA004F4A}"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98" r:id="rId1"/>
    <p:sldLayoutId id="2147483697" r:id="rId2"/>
    <p:sldLayoutId id="2147483699" r:id="rId3"/>
    <p:sldLayoutId id="2147483696" r:id="rId4"/>
    <p:sldLayoutId id="2147483695" r:id="rId5"/>
    <p:sldLayoutId id="2147483694" r:id="rId6"/>
    <p:sldLayoutId id="2147483693" r:id="rId7"/>
    <p:sldLayoutId id="2147483692" r:id="rId8"/>
    <p:sldLayoutId id="2147483700" r:id="rId9"/>
    <p:sldLayoutId id="2147483691" r:id="rId10"/>
    <p:sldLayoutId id="2147483690" r:id="rId11"/>
    <p:sldLayoutId id="2147483689" r:id="rId12"/>
    <p:sldLayoutId id="2147483688" r:id="rId13"/>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2.jpeg"/><Relationship Id="rId7" Type="http://schemas.openxmlformats.org/officeDocument/2006/relationships/image" Target="../media/image36.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5.jpeg"/><Relationship Id="rId5" Type="http://schemas.openxmlformats.org/officeDocument/2006/relationships/image" Target="../media/image34.jpeg"/><Relationship Id="rId4" Type="http://schemas.openxmlformats.org/officeDocument/2006/relationships/image" Target="../media/image33.jpeg"/></Relationships>
</file>

<file path=ppt/slides/_rels/slide1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hyperlink" Target="http://images.google.com/imgres?imgurl=http://www.clipartpal.com/_thumbs/pd/education/good_job_green_ribbon_T.png&amp;imgrefurl=http://www.clipartpal.com/clipart_pd/education/school1.html&amp;usg=__ARc8VXdzYSFZ7ngd_aAs7GyfQG0=&amp;h=437&amp;w=307&amp;sz=52&amp;hl=en&amp;start=45&amp;um=1&amp;itbs=1&amp;tbnid=rsP2ZNjtllcXHM:&amp;tbnh=126&amp;tbnw=89&amp;prev=/images?q=good+job+sign&amp;tbnid=I2wdKZsMarjO8M:&amp;ndsp=20&amp;hl=en&amp;sa=N&amp;start=40&amp;tbnh=0&amp;tbnw=0&amp;um=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images.google.com/imgres?imgurl=http://www.clipartpal.com/_thumbs/pd/education/good_job_green_ribbon_T.png&amp;imgrefurl=http://www.clipartpal.com/clipart_pd/education/school1.html&amp;usg=__ARc8VXdzYSFZ7ngd_aAs7GyfQG0=&amp;h=437&amp;w=307&amp;sz=52&amp;hl=en&amp;start=45&amp;um=1&amp;itbs=1&amp;tbnid=rsP2ZNjtllcXHM:&amp;tbnh=126&amp;tbnw=89&amp;prev=/images?q=good+job+sign&amp;tbnid=I2wdKZsMarjO8M:&amp;ndsp=20&amp;hl=en&amp;sa=N&amp;start=40&amp;tbnh=0&amp;tbnw=0&amp;um=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8.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images.google.com/imgres?imgurl=http://www.clipartpal.com/_thumbs/pd/education/good_job_green_ribbon_T.png&amp;imgrefurl=http://www.clipartpal.com/clipart_pd/education/school1.html&amp;usg=__ARc8VXdzYSFZ7ngd_aAs7GyfQG0=&amp;h=437&amp;w=307&amp;sz=52&amp;hl=en&amp;start=45&amp;um=1&amp;itbs=1&amp;tbnid=rsP2ZNjtllcXHM:&amp;tbnh=126&amp;tbnw=89&amp;prev=/images?q=good+job+sign&amp;tbnid=I2wdKZsMarjO8M:&amp;ndsp=20&amp;hl=en&amp;sa=N&amp;start=40&amp;tbnh=0&amp;tbnw=0&amp;um=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8.jpeg"/></Relationships>
</file>

<file path=ppt/slides/_rels/slide18.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image" Target="../media/image16.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7.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4.jpeg"/><Relationship Id="rId7" Type="http://schemas.openxmlformats.org/officeDocument/2006/relationships/image" Target="../media/image28.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7.jpeg"/><Relationship Id="rId5" Type="http://schemas.openxmlformats.org/officeDocument/2006/relationships/image" Target="../media/image26.jpeg"/><Relationship Id="rId10" Type="http://schemas.openxmlformats.org/officeDocument/2006/relationships/image" Target="../media/image31.jpeg"/><Relationship Id="rId4" Type="http://schemas.openxmlformats.org/officeDocument/2006/relationships/image" Target="../media/image25.jpeg"/><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14400" y="1295400"/>
            <a:ext cx="7580376" cy="762000"/>
          </a:xfrm>
        </p:spPr>
        <p:txBody>
          <a:bodyPr>
            <a:normAutofit fontScale="90000"/>
          </a:bodyPr>
          <a:lstStyle/>
          <a:p>
            <a:pPr algn="just" eaLnBrk="1" fontAlgn="auto" hangingPunct="1">
              <a:spcAft>
                <a:spcPts val="0"/>
              </a:spcAft>
              <a:defRPr/>
            </a:pPr>
            <a:r>
              <a:rPr lang="en-US" dirty="0"/>
              <a:t>Elementary Science</a:t>
            </a:r>
          </a:p>
        </p:txBody>
      </p:sp>
      <p:sp>
        <p:nvSpPr>
          <p:cNvPr id="17410" name="Content Placeholder 5"/>
          <p:cNvSpPr>
            <a:spLocks noGrp="1"/>
          </p:cNvSpPr>
          <p:nvPr>
            <p:ph type="subTitle" idx="1"/>
          </p:nvPr>
        </p:nvSpPr>
        <p:spPr>
          <a:xfrm>
            <a:off x="3657600" y="2819400"/>
            <a:ext cx="4724400" cy="1114425"/>
          </a:xfrm>
        </p:spPr>
        <p:txBody>
          <a:bodyPr/>
          <a:lstStyle/>
          <a:p>
            <a:pPr marR="0" algn="l" eaLnBrk="1" hangingPunct="1"/>
            <a:r>
              <a:rPr lang="en-US" sz="3600" b="1" dirty="0"/>
              <a:t>Science Focus Lesson</a:t>
            </a:r>
          </a:p>
          <a:p>
            <a:pPr marR="0" algn="l" eaLnBrk="1" hangingPunct="1"/>
            <a:r>
              <a:rPr lang="en-US" sz="3600" dirty="0"/>
              <a:t>SC.5.P.10.1</a:t>
            </a:r>
          </a:p>
          <a:p>
            <a:pPr marR="0" algn="l" eaLnBrk="1" hangingPunct="1"/>
            <a:r>
              <a:rPr lang="en-US" sz="3600" b="1" dirty="0"/>
              <a:t>Forms of Energy</a:t>
            </a:r>
          </a:p>
          <a:p>
            <a:pPr marR="0" algn="l" eaLnBrk="1" hangingPunct="1"/>
            <a:endParaRPr lang="en-US" sz="3600" b="1" dirty="0"/>
          </a:p>
        </p:txBody>
      </p:sp>
      <p:pic>
        <p:nvPicPr>
          <p:cNvPr id="17411" name="Picture 6" descr="magnifying.jpg"/>
          <p:cNvPicPr>
            <a:picLocks noChangeAspect="1"/>
          </p:cNvPicPr>
          <p:nvPr/>
        </p:nvPicPr>
        <p:blipFill>
          <a:blip r:embed="rId3" cstate="print"/>
          <a:srcRect/>
          <a:stretch>
            <a:fillRect/>
          </a:stretch>
        </p:blipFill>
        <p:spPr bwMode="auto">
          <a:xfrm>
            <a:off x="762000" y="2322513"/>
            <a:ext cx="2590800" cy="3579812"/>
          </a:xfrm>
          <a:prstGeom prst="rect">
            <a:avLst/>
          </a:prstGeom>
          <a:noFill/>
          <a:ln w="9525">
            <a:noFill/>
            <a:miter lim="800000"/>
            <a:headEnd/>
            <a:tailEnd/>
          </a:ln>
        </p:spPr>
      </p:pic>
      <p:sp>
        <p:nvSpPr>
          <p:cNvPr id="6" name="TextBox 5"/>
          <p:cNvSpPr txBox="1"/>
          <p:nvPr/>
        </p:nvSpPr>
        <p:spPr>
          <a:xfrm>
            <a:off x="3733800" y="5715000"/>
            <a:ext cx="4572000" cy="369332"/>
          </a:xfrm>
          <a:prstGeom prst="rect">
            <a:avLst/>
          </a:prstGeom>
          <a:noFill/>
        </p:spPr>
        <p:txBody>
          <a:bodyPr wrap="square" rtlCol="0">
            <a:spAutoFit/>
          </a:bodyPr>
          <a:lstStyle/>
          <a:p>
            <a:r>
              <a:rPr lang="en-US" dirty="0"/>
              <a:t>Polk County Public Schools</a:t>
            </a:r>
          </a:p>
        </p:txBody>
      </p:sp>
      <p:pic>
        <p:nvPicPr>
          <p:cNvPr id="8" name="Picture 7" descr="(adv print) 2005PCSBLogo_color.png"/>
          <p:cNvPicPr>
            <a:picLocks noChangeAspect="1"/>
          </p:cNvPicPr>
          <p:nvPr/>
        </p:nvPicPr>
        <p:blipFill>
          <a:blip r:embed="rId4" cstate="print"/>
          <a:stretch>
            <a:fillRect/>
          </a:stretch>
        </p:blipFill>
        <p:spPr>
          <a:xfrm>
            <a:off x="7162800" y="4343400"/>
            <a:ext cx="1371600"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72045" y="990600"/>
            <a:ext cx="7196970" cy="1661993"/>
          </a:xfrm>
          <a:prstGeom prst="rect">
            <a:avLst/>
          </a:prstGeom>
          <a:noFill/>
        </p:spPr>
        <p:txBody>
          <a:bodyPr wrap="square" rtlCol="0">
            <a:spAutoFit/>
          </a:bodyPr>
          <a:lstStyle/>
          <a:p>
            <a:pPr algn="ctr"/>
            <a:r>
              <a:rPr lang="en-US" sz="2800" b="1" i="1" u="sng" dirty="0">
                <a:solidFill>
                  <a:srgbClr val="FF0000"/>
                </a:solidFill>
              </a:rPr>
              <a:t>Sound Energy </a:t>
            </a:r>
          </a:p>
          <a:p>
            <a:pPr algn="ctr"/>
            <a:r>
              <a:rPr lang="en-US" sz="2800" dirty="0"/>
              <a:t>is the energy carried by sound waves which</a:t>
            </a:r>
          </a:p>
          <a:p>
            <a:pPr algn="ctr"/>
            <a:r>
              <a:rPr lang="en-US" sz="2800" dirty="0"/>
              <a:t>are produced when an object vibrates.</a:t>
            </a:r>
          </a:p>
          <a:p>
            <a:endParaRPr lang="en-US" dirty="0"/>
          </a:p>
        </p:txBody>
      </p:sp>
      <p:sp>
        <p:nvSpPr>
          <p:cNvPr id="7" name="Rectangle 6"/>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sp>
        <p:nvSpPr>
          <p:cNvPr id="9" name="TextBox 8"/>
          <p:cNvSpPr txBox="1"/>
          <p:nvPr/>
        </p:nvSpPr>
        <p:spPr>
          <a:xfrm>
            <a:off x="228600" y="2514600"/>
            <a:ext cx="8686994" cy="707886"/>
          </a:xfrm>
          <a:prstGeom prst="rect">
            <a:avLst/>
          </a:prstGeom>
          <a:noFill/>
        </p:spPr>
        <p:txBody>
          <a:bodyPr wrap="none" rtlCol="0">
            <a:spAutoFit/>
          </a:bodyPr>
          <a:lstStyle/>
          <a:p>
            <a:pPr algn="ctr"/>
            <a:r>
              <a:rPr lang="en-US" sz="2000" b="1" dirty="0"/>
              <a:t>The different vibrations that cause these sounds are carried by sound</a:t>
            </a:r>
          </a:p>
          <a:p>
            <a:pPr algn="ctr"/>
            <a:r>
              <a:rPr lang="en-US" sz="2000" b="1" dirty="0"/>
              <a:t> waves with different characteristics.</a:t>
            </a:r>
          </a:p>
        </p:txBody>
      </p:sp>
      <p:pic>
        <p:nvPicPr>
          <p:cNvPr id="10" name="Picture 9" descr="baby.jpg"/>
          <p:cNvPicPr>
            <a:picLocks noChangeAspect="1"/>
          </p:cNvPicPr>
          <p:nvPr/>
        </p:nvPicPr>
        <p:blipFill>
          <a:blip r:embed="rId3" cstate="print"/>
          <a:stretch>
            <a:fillRect/>
          </a:stretch>
        </p:blipFill>
        <p:spPr>
          <a:xfrm>
            <a:off x="457200" y="3276600"/>
            <a:ext cx="1147763" cy="1147763"/>
          </a:xfrm>
          <a:prstGeom prst="rect">
            <a:avLst/>
          </a:prstGeom>
        </p:spPr>
      </p:pic>
      <p:pic>
        <p:nvPicPr>
          <p:cNvPr id="11" name="Picture 10" descr="canary.jpg"/>
          <p:cNvPicPr>
            <a:picLocks noChangeAspect="1"/>
          </p:cNvPicPr>
          <p:nvPr/>
        </p:nvPicPr>
        <p:blipFill>
          <a:blip r:embed="rId4" cstate="print"/>
          <a:stretch>
            <a:fillRect/>
          </a:stretch>
        </p:blipFill>
        <p:spPr>
          <a:xfrm>
            <a:off x="7610475" y="3124200"/>
            <a:ext cx="1133475" cy="1295400"/>
          </a:xfrm>
          <a:prstGeom prst="rect">
            <a:avLst/>
          </a:prstGeom>
        </p:spPr>
      </p:pic>
      <p:pic>
        <p:nvPicPr>
          <p:cNvPr id="12" name="Picture 11" descr="dog.jpg"/>
          <p:cNvPicPr>
            <a:picLocks noChangeAspect="1"/>
          </p:cNvPicPr>
          <p:nvPr/>
        </p:nvPicPr>
        <p:blipFill>
          <a:blip r:embed="rId5" cstate="print"/>
          <a:stretch>
            <a:fillRect/>
          </a:stretch>
        </p:blipFill>
        <p:spPr>
          <a:xfrm>
            <a:off x="2590800" y="3352800"/>
            <a:ext cx="1690688" cy="1266384"/>
          </a:xfrm>
          <a:prstGeom prst="rect">
            <a:avLst/>
          </a:prstGeom>
        </p:spPr>
      </p:pic>
      <p:pic>
        <p:nvPicPr>
          <p:cNvPr id="13" name="Picture 12" descr="lion.jpg"/>
          <p:cNvPicPr>
            <a:picLocks noChangeAspect="1"/>
          </p:cNvPicPr>
          <p:nvPr/>
        </p:nvPicPr>
        <p:blipFill>
          <a:blip r:embed="rId6" cstate="print"/>
          <a:stretch>
            <a:fillRect/>
          </a:stretch>
        </p:blipFill>
        <p:spPr>
          <a:xfrm>
            <a:off x="4876800" y="3352800"/>
            <a:ext cx="1847850" cy="1225205"/>
          </a:xfrm>
          <a:prstGeom prst="rect">
            <a:avLst/>
          </a:prstGeom>
        </p:spPr>
      </p:pic>
      <p:sp>
        <p:nvSpPr>
          <p:cNvPr id="14" name="TextBox 13"/>
          <p:cNvSpPr txBox="1"/>
          <p:nvPr/>
        </p:nvSpPr>
        <p:spPr>
          <a:xfrm>
            <a:off x="117363" y="4800600"/>
            <a:ext cx="8917827" cy="646331"/>
          </a:xfrm>
          <a:prstGeom prst="rect">
            <a:avLst/>
          </a:prstGeom>
          <a:noFill/>
        </p:spPr>
        <p:txBody>
          <a:bodyPr wrap="none" rtlCol="0">
            <a:spAutoFit/>
          </a:bodyPr>
          <a:lstStyle/>
          <a:p>
            <a:pPr algn="ctr"/>
            <a:r>
              <a:rPr lang="en-US" b="1" dirty="0"/>
              <a:t>The pitch of a sound is how high or low the sound is. When vibrations are short</a:t>
            </a:r>
          </a:p>
          <a:p>
            <a:pPr algn="ctr"/>
            <a:r>
              <a:rPr lang="en-US" b="1" dirty="0"/>
              <a:t>the pitch is high. When vibrations are long, the pitch is low. </a:t>
            </a:r>
          </a:p>
        </p:txBody>
      </p:sp>
      <p:pic>
        <p:nvPicPr>
          <p:cNvPr id="15" name="Picture 14" descr="pitch.jpg"/>
          <p:cNvPicPr>
            <a:picLocks noChangeAspect="1"/>
          </p:cNvPicPr>
          <p:nvPr/>
        </p:nvPicPr>
        <p:blipFill>
          <a:blip r:embed="rId7" cstate="print"/>
          <a:stretch>
            <a:fillRect/>
          </a:stretch>
        </p:blipFill>
        <p:spPr>
          <a:xfrm>
            <a:off x="2971800" y="5410200"/>
            <a:ext cx="2895600" cy="1219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lstStyle/>
          <a:p>
            <a:pPr algn="ct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Summary</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Content Placeholder 2"/>
          <p:cNvSpPr>
            <a:spLocks noGrp="1"/>
          </p:cNvSpPr>
          <p:nvPr>
            <p:ph idx="1"/>
          </p:nvPr>
        </p:nvSpPr>
        <p:spPr>
          <a:xfrm>
            <a:off x="228600" y="1447801"/>
            <a:ext cx="8915400" cy="5410200"/>
          </a:xfrm>
        </p:spPr>
        <p:txBody>
          <a:bodyPr/>
          <a:lstStyle/>
          <a:p>
            <a:pPr>
              <a:buNone/>
            </a:pPr>
            <a:r>
              <a:rPr lang="en-US" dirty="0"/>
              <a:t>With your shoulder partner, have a discussion about the following:</a:t>
            </a:r>
          </a:p>
          <a:p>
            <a:pPr>
              <a:buNone/>
            </a:pPr>
            <a:endParaRPr lang="en-US" dirty="0"/>
          </a:p>
          <a:p>
            <a:pPr>
              <a:buNone/>
            </a:pPr>
            <a:r>
              <a:rPr lang="en-US" dirty="0">
                <a:solidFill>
                  <a:srgbClr val="FF0000"/>
                </a:solidFill>
              </a:rPr>
              <a:t>Discuss these three words associated with</a:t>
            </a:r>
          </a:p>
          <a:p>
            <a:pPr>
              <a:buNone/>
            </a:pPr>
            <a:r>
              <a:rPr lang="en-US" dirty="0">
                <a:solidFill>
                  <a:srgbClr val="FF0000"/>
                </a:solidFill>
              </a:rPr>
              <a:t> light:  reflect, refract, absorb </a:t>
            </a:r>
          </a:p>
          <a:p>
            <a:pPr>
              <a:buNone/>
            </a:pPr>
            <a:endParaRPr lang="en-US" dirty="0">
              <a:solidFill>
                <a:srgbClr val="FF0000"/>
              </a:solidFill>
            </a:endParaRPr>
          </a:p>
          <a:p>
            <a:pPr>
              <a:buNone/>
            </a:pPr>
            <a:r>
              <a:rPr lang="en-US" dirty="0">
                <a:solidFill>
                  <a:schemeClr val="accent1"/>
                </a:solidFill>
              </a:rPr>
              <a:t>Discuss the difference between low pitch and </a:t>
            </a:r>
          </a:p>
          <a:p>
            <a:pPr>
              <a:buNone/>
            </a:pPr>
            <a:r>
              <a:rPr lang="en-US" dirty="0">
                <a:solidFill>
                  <a:schemeClr val="accent1"/>
                </a:solidFill>
              </a:rPr>
              <a:t>high pitch</a:t>
            </a:r>
          </a:p>
          <a:p>
            <a:pPr>
              <a:buNone/>
            </a:pPr>
            <a:endParaRPr lang="en-US" dirty="0">
              <a:solidFill>
                <a:schemeClr val="accent5">
                  <a:lumMod val="75000"/>
                </a:schemeClr>
              </a:solidFill>
            </a:endParaRPr>
          </a:p>
          <a:p>
            <a:pPr>
              <a:buNone/>
            </a:pPr>
            <a:r>
              <a:rPr lang="en-US" dirty="0">
                <a:solidFill>
                  <a:schemeClr val="accent5">
                    <a:lumMod val="75000"/>
                  </a:schemeClr>
                </a:solidFill>
              </a:rPr>
              <a:t>Identify and give examples of the all the forms of energy we </a:t>
            </a:r>
          </a:p>
          <a:p>
            <a:pPr>
              <a:buNone/>
            </a:pPr>
            <a:r>
              <a:rPr lang="en-US" dirty="0">
                <a:solidFill>
                  <a:schemeClr val="accent5">
                    <a:lumMod val="75000"/>
                  </a:schemeClr>
                </a:solidFill>
              </a:rPr>
              <a:t>reviewed this week</a:t>
            </a:r>
          </a:p>
        </p:txBody>
      </p:sp>
      <p:pic>
        <p:nvPicPr>
          <p:cNvPr id="5" name="Picture 4" descr="smile.jpg"/>
          <p:cNvPicPr>
            <a:picLocks noChangeAspect="1"/>
          </p:cNvPicPr>
          <p:nvPr/>
        </p:nvPicPr>
        <p:blipFill>
          <a:blip r:embed="rId3" cstate="print"/>
          <a:stretch>
            <a:fillRect/>
          </a:stretch>
        </p:blipFill>
        <p:spPr>
          <a:xfrm rot="408458">
            <a:off x="6779925" y="2309232"/>
            <a:ext cx="2080202" cy="224229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850"/>
          </a:xfrm>
        </p:spPr>
        <p:txBody>
          <a:bodyPr/>
          <a:lstStyle/>
          <a:p>
            <a:pPr algn="ctr"/>
            <a:r>
              <a:rPr lang="en-US" sz="6000" dirty="0"/>
              <a:t>Guided Practice</a:t>
            </a:r>
            <a:br>
              <a:rPr lang="en-US" sz="6000" dirty="0"/>
            </a:br>
            <a:r>
              <a:rPr lang="en-US" sz="2400" dirty="0"/>
              <a:t>Work with your shoulder partner to answer each question</a:t>
            </a:r>
          </a:p>
        </p:txBody>
      </p:sp>
      <p:sp>
        <p:nvSpPr>
          <p:cNvPr id="3" name="Content Placeholder 2"/>
          <p:cNvSpPr>
            <a:spLocks noGrp="1"/>
          </p:cNvSpPr>
          <p:nvPr>
            <p:ph idx="1"/>
          </p:nvPr>
        </p:nvSpPr>
        <p:spPr/>
        <p:txBody>
          <a:bodyPr/>
          <a:lstStyle/>
          <a:p>
            <a:pPr>
              <a:buNone/>
            </a:pPr>
            <a:endParaRPr lang="en-US" sz="2000" b="1" dirty="0"/>
          </a:p>
          <a:p>
            <a:pPr>
              <a:buNone/>
            </a:pPr>
            <a:r>
              <a:rPr lang="en-US" dirty="0"/>
              <a:t>1. Melissa’s school rings a bell to alert students that it is time to start class. When the bell rings, it vibrates. The use of vibrations to send messages is an example of which type of energy? </a:t>
            </a:r>
          </a:p>
          <a:p>
            <a:pPr>
              <a:buNone/>
            </a:pPr>
            <a:r>
              <a:rPr lang="en-US" dirty="0"/>
              <a:t>A. chemical </a:t>
            </a:r>
          </a:p>
          <a:p>
            <a:pPr>
              <a:buNone/>
            </a:pPr>
            <a:r>
              <a:rPr lang="en-US" dirty="0"/>
              <a:t>B.  heat </a:t>
            </a:r>
          </a:p>
          <a:p>
            <a:pPr>
              <a:buNone/>
            </a:pPr>
            <a:r>
              <a:rPr lang="en-US" dirty="0"/>
              <a:t>C.  light </a:t>
            </a:r>
          </a:p>
          <a:p>
            <a:pPr>
              <a:buNone/>
            </a:pPr>
            <a:r>
              <a:rPr lang="en-US" dirty="0"/>
              <a:t>D.  sound </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2286000"/>
          </a:xfrm>
        </p:spPr>
        <p:txBody>
          <a:bodyPr>
            <a:normAutofit/>
          </a:bodyPr>
          <a:lstStyle/>
          <a:p>
            <a:pPr algn="ctr" eaLnBrk="1" fontAlgn="auto" hangingPunct="1">
              <a:spcAft>
                <a:spcPts val="0"/>
              </a:spcAft>
              <a:defRPr/>
            </a:pP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73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 is the correct answer!</a:t>
            </a:r>
          </a:p>
        </p:txBody>
      </p:sp>
      <p:sp>
        <p:nvSpPr>
          <p:cNvPr id="28674" name="Content Placeholder 2"/>
          <p:cNvSpPr>
            <a:spLocks noGrp="1"/>
          </p:cNvSpPr>
          <p:nvPr>
            <p:ph idx="1"/>
          </p:nvPr>
        </p:nvSpPr>
        <p:spPr>
          <a:xfrm>
            <a:off x="457200" y="2819400"/>
            <a:ext cx="8229600" cy="3505200"/>
          </a:xfrm>
        </p:spPr>
        <p:txBody>
          <a:bodyPr/>
          <a:lstStyle/>
          <a:p>
            <a:pPr eaLnBrk="1" hangingPunct="1">
              <a:buFont typeface="Wingdings 2" pitchFamily="18" charset="2"/>
              <a:buNone/>
            </a:pPr>
            <a:r>
              <a:rPr lang="en-US" sz="4400" dirty="0"/>
              <a:t>                       Sound</a:t>
            </a:r>
          </a:p>
          <a:p>
            <a:pPr eaLnBrk="1" hangingPunct="1">
              <a:buNone/>
            </a:pPr>
            <a:r>
              <a:rPr lang="en-US" sz="2400" dirty="0"/>
              <a:t>An understanding of types of energy is needed to answer this question. Sound is a form of energy that travels in waves. When the bell vibrates, it produces sound waves. </a:t>
            </a:r>
          </a:p>
          <a:p>
            <a:pPr eaLnBrk="1" hangingPunct="1">
              <a:buFont typeface="Wingdings 2" pitchFamily="18" charset="2"/>
              <a:buNone/>
            </a:pPr>
            <a:endParaRPr lang="en-US" sz="2800" dirty="0"/>
          </a:p>
          <a:p>
            <a:pPr marL="457200" indent="-457200">
              <a:buNone/>
            </a:pPr>
            <a:r>
              <a:rPr lang="en-US" sz="2800" dirty="0"/>
              <a:t>	</a:t>
            </a:r>
            <a:endParaRPr lang="en-US" sz="2400" dirty="0"/>
          </a:p>
          <a:p>
            <a:pPr eaLnBrk="1" hangingPunct="1">
              <a:buFont typeface="Wingdings 2" pitchFamily="18" charset="2"/>
              <a:buNone/>
            </a:pPr>
            <a:endParaRPr lang="en-US" sz="2800" dirty="0"/>
          </a:p>
        </p:txBody>
      </p:sp>
      <p:pic>
        <p:nvPicPr>
          <p:cNvPr id="4" name="Picture 3" descr="http://t2.gstatic.com/images?q=tbn:rsP2ZNjtllcXHM:http://www.clipartpal.com/_thumbs/pd/education/good_job_green_ribbon_T.png">
            <a:hlinkClick r:id="rId2"/>
          </p:cNvPr>
          <p:cNvPicPr/>
          <p:nvPr/>
        </p:nvPicPr>
        <p:blipFill>
          <a:blip r:embed="rId3" cstate="print"/>
          <a:srcRect/>
          <a:stretch>
            <a:fillRect/>
          </a:stretch>
        </p:blipFill>
        <p:spPr bwMode="auto">
          <a:xfrm>
            <a:off x="7543800" y="5181600"/>
            <a:ext cx="847725" cy="12001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5105400"/>
          </a:xfrm>
        </p:spPr>
        <p:txBody>
          <a:bodyPr/>
          <a:lstStyle/>
          <a:p>
            <a:pPr>
              <a:buNone/>
            </a:pPr>
            <a:r>
              <a:rPr lang="en-US" dirty="0"/>
              <a:t>2. For a special dinner, Catherine’s mom lit some candles in the living room for decoration. </a:t>
            </a:r>
          </a:p>
          <a:p>
            <a:pPr>
              <a:buNone/>
            </a:pPr>
            <a:endParaRPr lang="en-US" dirty="0"/>
          </a:p>
          <a:p>
            <a:pPr>
              <a:buNone/>
            </a:pPr>
            <a:r>
              <a:rPr lang="en-US" dirty="0"/>
              <a:t>   What two forms of energy does the fire from a burning candle release? </a:t>
            </a:r>
          </a:p>
          <a:p>
            <a:pPr>
              <a:buNone/>
            </a:pPr>
            <a:r>
              <a:rPr lang="en-US" dirty="0"/>
              <a:t> </a:t>
            </a:r>
          </a:p>
          <a:p>
            <a:pPr>
              <a:buNone/>
            </a:pPr>
            <a:r>
              <a:rPr lang="en-US" dirty="0"/>
              <a:t>   A.  light and heat </a:t>
            </a:r>
          </a:p>
          <a:p>
            <a:pPr>
              <a:buNone/>
            </a:pPr>
            <a:r>
              <a:rPr lang="en-US" dirty="0"/>
              <a:t>   B.  sound and chemical </a:t>
            </a:r>
          </a:p>
          <a:p>
            <a:pPr>
              <a:buNone/>
            </a:pPr>
            <a:r>
              <a:rPr lang="en-US" dirty="0"/>
              <a:t>   C. magnetic and nuclear </a:t>
            </a:r>
          </a:p>
          <a:p>
            <a:pPr>
              <a:buNone/>
            </a:pPr>
            <a:r>
              <a:rPr lang="en-US" dirty="0"/>
              <a:t>   D. electrical and mechanical </a:t>
            </a:r>
          </a:p>
        </p:txBody>
      </p:sp>
      <p:sp>
        <p:nvSpPr>
          <p:cNvPr id="4" name="TextBox 3"/>
          <p:cNvSpPr txBox="1"/>
          <p:nvPr/>
        </p:nvSpPr>
        <p:spPr>
          <a:xfrm>
            <a:off x="2514600" y="990600"/>
            <a:ext cx="4201791" cy="769441"/>
          </a:xfrm>
          <a:prstGeom prst="rect">
            <a:avLst/>
          </a:prstGeom>
          <a:noFill/>
        </p:spPr>
        <p:txBody>
          <a:bodyPr wrap="none" rtlCol="0">
            <a:spAutoFit/>
          </a:bodyPr>
          <a:lstStyle/>
          <a:p>
            <a:r>
              <a:rPr lang="en-US" sz="4400" dirty="0">
                <a:solidFill>
                  <a:schemeClr val="accent2">
                    <a:lumMod val="75000"/>
                  </a:schemeClr>
                </a:solidFill>
              </a:rPr>
              <a:t>Guided Practice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2286000"/>
          </a:xfrm>
        </p:spPr>
        <p:txBody>
          <a:bodyPr>
            <a:normAutofit/>
          </a:bodyPr>
          <a:lstStyle/>
          <a:p>
            <a:pPr algn="ctr" eaLnBrk="1" fontAlgn="auto" hangingPunct="1">
              <a:spcAft>
                <a:spcPts val="0"/>
              </a:spcAft>
              <a:defRPr/>
            </a:pPr>
            <a:r>
              <a:rPr lang="en-US"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 is the correct answer!</a:t>
            </a:r>
          </a:p>
        </p:txBody>
      </p:sp>
      <p:sp>
        <p:nvSpPr>
          <p:cNvPr id="28674" name="Content Placeholder 2"/>
          <p:cNvSpPr>
            <a:spLocks noGrp="1"/>
          </p:cNvSpPr>
          <p:nvPr>
            <p:ph idx="1"/>
          </p:nvPr>
        </p:nvSpPr>
        <p:spPr>
          <a:xfrm>
            <a:off x="457200" y="2819400"/>
            <a:ext cx="8229600" cy="3505200"/>
          </a:xfrm>
        </p:spPr>
        <p:txBody>
          <a:bodyPr/>
          <a:lstStyle/>
          <a:p>
            <a:pPr eaLnBrk="1" hangingPunct="1">
              <a:buFont typeface="Wingdings 2" pitchFamily="18" charset="2"/>
              <a:buNone/>
            </a:pPr>
            <a:endParaRPr lang="en-US" sz="2800" dirty="0"/>
          </a:p>
          <a:p>
            <a:pPr marL="457200" indent="-457200">
              <a:buNone/>
            </a:pPr>
            <a:r>
              <a:rPr lang="en-US" sz="2800" dirty="0"/>
              <a:t>	</a:t>
            </a:r>
            <a:r>
              <a:rPr lang="en-US" sz="2400" dirty="0"/>
              <a:t>	   </a:t>
            </a:r>
          </a:p>
          <a:p>
            <a:pPr eaLnBrk="1" hangingPunct="1">
              <a:buFont typeface="Wingdings 2" pitchFamily="18" charset="2"/>
              <a:buNone/>
            </a:pPr>
            <a:endParaRPr lang="en-US" sz="2800" dirty="0"/>
          </a:p>
        </p:txBody>
      </p:sp>
      <p:pic>
        <p:nvPicPr>
          <p:cNvPr id="4" name="Picture 3" descr="http://t2.gstatic.com/images?q=tbn:rsP2ZNjtllcXHM:http://www.clipartpal.com/_thumbs/pd/education/good_job_green_ribbon_T.png">
            <a:hlinkClick r:id="rId3"/>
          </p:cNvPr>
          <p:cNvPicPr/>
          <p:nvPr/>
        </p:nvPicPr>
        <p:blipFill>
          <a:blip r:embed="rId4" cstate="print"/>
          <a:srcRect/>
          <a:stretch>
            <a:fillRect/>
          </a:stretch>
        </p:blipFill>
        <p:spPr bwMode="auto">
          <a:xfrm>
            <a:off x="7315200" y="4953000"/>
            <a:ext cx="847725" cy="1200150"/>
          </a:xfrm>
          <a:prstGeom prst="rect">
            <a:avLst/>
          </a:prstGeom>
          <a:noFill/>
          <a:ln w="9525">
            <a:noFill/>
            <a:miter lim="800000"/>
            <a:headEnd/>
            <a:tailEnd/>
          </a:ln>
        </p:spPr>
      </p:pic>
      <p:sp>
        <p:nvSpPr>
          <p:cNvPr id="5" name="TextBox 4"/>
          <p:cNvSpPr txBox="1"/>
          <p:nvPr/>
        </p:nvSpPr>
        <p:spPr>
          <a:xfrm>
            <a:off x="2438400" y="3276600"/>
            <a:ext cx="4366901" cy="830997"/>
          </a:xfrm>
          <a:prstGeom prst="rect">
            <a:avLst/>
          </a:prstGeom>
          <a:noFill/>
        </p:spPr>
        <p:txBody>
          <a:bodyPr wrap="none" rtlCol="0">
            <a:spAutoFit/>
          </a:bodyPr>
          <a:lstStyle/>
          <a:p>
            <a:r>
              <a:rPr lang="en-US" sz="4800" dirty="0"/>
              <a:t>Light and Heat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lstStyle/>
          <a:p>
            <a:pPr>
              <a:buNone/>
            </a:pPr>
            <a:r>
              <a:rPr lang="en-US" b="1" dirty="0"/>
              <a:t>3</a:t>
            </a:r>
            <a:r>
              <a:rPr lang="en-US" dirty="0"/>
              <a:t>. Tanisha built the circuit in the picture below using a battery, insulated copper wire, and an iron nail. The iron nail has become magnetized by the battery and is attracting a metal paper clip. </a:t>
            </a:r>
          </a:p>
          <a:p>
            <a:pPr>
              <a:buNone/>
            </a:pPr>
            <a:r>
              <a:rPr lang="en-US" dirty="0"/>
              <a:t> </a:t>
            </a:r>
          </a:p>
          <a:p>
            <a:pPr>
              <a:buNone/>
            </a:pPr>
            <a:r>
              <a:rPr lang="en-US" dirty="0"/>
              <a:t>    Which form of energy caused this nail to become</a:t>
            </a:r>
          </a:p>
          <a:p>
            <a:pPr>
              <a:buNone/>
            </a:pPr>
            <a:r>
              <a:rPr lang="en-US" dirty="0"/>
              <a:t>     magnetized?                        </a:t>
            </a:r>
          </a:p>
          <a:p>
            <a:pPr>
              <a:buNone/>
            </a:pPr>
            <a:endParaRPr lang="en-US" dirty="0"/>
          </a:p>
          <a:p>
            <a:pPr>
              <a:buNone/>
            </a:pPr>
            <a:r>
              <a:rPr lang="en-US" dirty="0"/>
              <a:t>A.</a:t>
            </a:r>
            <a:r>
              <a:rPr lang="en-US" b="1" dirty="0"/>
              <a:t>  </a:t>
            </a:r>
            <a:r>
              <a:rPr lang="en-US" dirty="0"/>
              <a:t>heat </a:t>
            </a:r>
          </a:p>
          <a:p>
            <a:pPr>
              <a:buNone/>
            </a:pPr>
            <a:r>
              <a:rPr lang="en-US" dirty="0"/>
              <a:t>B</a:t>
            </a:r>
            <a:r>
              <a:rPr lang="en-US" b="1" dirty="0"/>
              <a:t>. </a:t>
            </a:r>
            <a:r>
              <a:rPr lang="en-US" dirty="0"/>
              <a:t>light </a:t>
            </a:r>
          </a:p>
          <a:p>
            <a:pPr>
              <a:buNone/>
            </a:pPr>
            <a:r>
              <a:rPr lang="en-US" dirty="0"/>
              <a:t>C. electrical</a:t>
            </a:r>
          </a:p>
          <a:p>
            <a:pPr>
              <a:buNone/>
            </a:pPr>
            <a:r>
              <a:rPr lang="en-US" dirty="0"/>
              <a:t>D. mechanical </a:t>
            </a:r>
          </a:p>
        </p:txBody>
      </p:sp>
      <p:sp>
        <p:nvSpPr>
          <p:cNvPr id="10" name="TextBox 9"/>
          <p:cNvSpPr txBox="1"/>
          <p:nvPr/>
        </p:nvSpPr>
        <p:spPr>
          <a:xfrm>
            <a:off x="2362200" y="228600"/>
            <a:ext cx="4201791" cy="769441"/>
          </a:xfrm>
          <a:prstGeom prst="rect">
            <a:avLst/>
          </a:prstGeom>
          <a:noFill/>
        </p:spPr>
        <p:txBody>
          <a:bodyPr wrap="none" rtlCol="0">
            <a:spAutoFit/>
          </a:bodyPr>
          <a:lstStyle/>
          <a:p>
            <a:r>
              <a:rPr lang="en-US" sz="4400" dirty="0">
                <a:solidFill>
                  <a:schemeClr val="accent2">
                    <a:lumMod val="75000"/>
                  </a:schemeClr>
                </a:solidFill>
              </a:rPr>
              <a:t>Guided Practice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2743200"/>
          </a:xfrm>
        </p:spPr>
        <p:txBody>
          <a:bodyPr>
            <a:normAutofit/>
          </a:bodyPr>
          <a:lstStyle/>
          <a:p>
            <a:pPr algn="ctr" eaLnBrk="1" fontAlgn="auto" hangingPunct="1">
              <a:spcAft>
                <a:spcPts val="0"/>
              </a:spcAft>
              <a:defRPr/>
            </a:pPr>
            <a:r>
              <a:rPr lang="en-US"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“C” is the correct answer!</a:t>
            </a:r>
          </a:p>
        </p:txBody>
      </p:sp>
      <p:sp>
        <p:nvSpPr>
          <p:cNvPr id="28674" name="Content Placeholder 2"/>
          <p:cNvSpPr>
            <a:spLocks noGrp="1"/>
          </p:cNvSpPr>
          <p:nvPr>
            <p:ph idx="1"/>
          </p:nvPr>
        </p:nvSpPr>
        <p:spPr>
          <a:xfrm>
            <a:off x="457200" y="3276600"/>
            <a:ext cx="8229600" cy="3048000"/>
          </a:xfrm>
        </p:spPr>
        <p:txBody>
          <a:bodyPr/>
          <a:lstStyle/>
          <a:p>
            <a:pPr eaLnBrk="1" hangingPunct="1">
              <a:buFont typeface="Wingdings 2" pitchFamily="18" charset="2"/>
              <a:buNone/>
            </a:pPr>
            <a:r>
              <a:rPr lang="en-US" sz="2800" dirty="0"/>
              <a:t>                                </a:t>
            </a:r>
            <a:r>
              <a:rPr lang="en-US" sz="4400" dirty="0"/>
              <a:t>Electrical</a:t>
            </a:r>
          </a:p>
          <a:p>
            <a:pPr eaLnBrk="1" hangingPunct="1">
              <a:buFont typeface="Wingdings 2" pitchFamily="18" charset="2"/>
              <a:buNone/>
            </a:pPr>
            <a:endParaRPr lang="en-US" sz="2800" dirty="0"/>
          </a:p>
          <a:p>
            <a:pPr marL="457200" indent="-457200">
              <a:buNone/>
            </a:pPr>
            <a:r>
              <a:rPr lang="en-US" sz="2800" dirty="0"/>
              <a:t>      </a:t>
            </a:r>
            <a:endParaRPr lang="en-US" sz="2400" dirty="0"/>
          </a:p>
          <a:p>
            <a:pPr>
              <a:buNone/>
            </a:pPr>
            <a:r>
              <a:rPr lang="en-US" sz="2400" dirty="0"/>
              <a:t>	   </a:t>
            </a:r>
          </a:p>
          <a:p>
            <a:pPr eaLnBrk="1" hangingPunct="1">
              <a:buFont typeface="Wingdings 2" pitchFamily="18" charset="2"/>
              <a:buNone/>
            </a:pPr>
            <a:endParaRPr lang="en-US" sz="2800" dirty="0"/>
          </a:p>
        </p:txBody>
      </p:sp>
      <p:pic>
        <p:nvPicPr>
          <p:cNvPr id="4" name="Picture 3" descr="http://t2.gstatic.com/images?q=tbn:rsP2ZNjtllcXHM:http://www.clipartpal.com/_thumbs/pd/education/good_job_green_ribbon_T.png">
            <a:hlinkClick r:id="rId3"/>
          </p:cNvPr>
          <p:cNvPicPr/>
          <p:nvPr/>
        </p:nvPicPr>
        <p:blipFill>
          <a:blip r:embed="rId4" cstate="print"/>
          <a:srcRect/>
          <a:stretch>
            <a:fillRect/>
          </a:stretch>
        </p:blipFill>
        <p:spPr bwMode="auto">
          <a:xfrm>
            <a:off x="7315200" y="4876800"/>
            <a:ext cx="847725" cy="12001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Summary</a:t>
            </a:r>
          </a:p>
        </p:txBody>
      </p:sp>
      <p:sp>
        <p:nvSpPr>
          <p:cNvPr id="3" name="Content Placeholder 2"/>
          <p:cNvSpPr>
            <a:spLocks noGrp="1"/>
          </p:cNvSpPr>
          <p:nvPr>
            <p:ph idx="1"/>
          </p:nvPr>
        </p:nvSpPr>
        <p:spPr/>
        <p:txBody>
          <a:bodyPr/>
          <a:lstStyle/>
          <a:p>
            <a:pPr lvl="2">
              <a:buNone/>
            </a:pPr>
            <a:r>
              <a:rPr lang="en-US" sz="3300" dirty="0"/>
              <a:t>With your shoulder partner, find some sources of energy in your classroom. Name the sources you find and what form of energy it creates. If time, share with the class. </a:t>
            </a:r>
            <a:endParaRPr lang="en-US" sz="3600" dirty="0"/>
          </a:p>
        </p:txBody>
      </p:sp>
      <p:pic>
        <p:nvPicPr>
          <p:cNvPr id="5" name="Picture 2" descr="C:\Documents and Settings\linda.vendur\Local Settings\Temporary Internet Files\Content.IE5\26WXMXKG\MCj04260820000[1].wmf"/>
          <p:cNvPicPr>
            <a:picLocks noChangeAspect="1" noChangeArrowheads="1"/>
          </p:cNvPicPr>
          <p:nvPr/>
        </p:nvPicPr>
        <p:blipFill>
          <a:blip r:embed="rId3" cstate="print"/>
          <a:srcRect/>
          <a:stretch>
            <a:fillRect/>
          </a:stretch>
        </p:blipFill>
        <p:spPr bwMode="auto">
          <a:xfrm>
            <a:off x="4267200" y="4267200"/>
            <a:ext cx="2667000" cy="2363514"/>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19250"/>
          </a:xfrm>
        </p:spPr>
        <p:txBody>
          <a:bodyPr/>
          <a:lstStyle/>
          <a:p>
            <a:pPr algn="ctr"/>
            <a:r>
              <a:rPr lang="en-US" sz="6000" dirty="0"/>
              <a:t>Check Your Understanding</a:t>
            </a:r>
            <a:br>
              <a:rPr lang="en-US" sz="6000" dirty="0"/>
            </a:br>
            <a:r>
              <a:rPr lang="en-US" sz="3200" dirty="0"/>
              <a:t>Record your answers. Check them at the end.</a:t>
            </a:r>
            <a:endParaRPr lang="en-US" sz="6000" dirty="0"/>
          </a:p>
        </p:txBody>
      </p:sp>
      <p:sp>
        <p:nvSpPr>
          <p:cNvPr id="3" name="Content Placeholder 2"/>
          <p:cNvSpPr>
            <a:spLocks noGrp="1"/>
          </p:cNvSpPr>
          <p:nvPr>
            <p:ph idx="1"/>
          </p:nvPr>
        </p:nvSpPr>
        <p:spPr>
          <a:xfrm>
            <a:off x="457200" y="1935163"/>
            <a:ext cx="8229600" cy="4694237"/>
          </a:xfrm>
        </p:spPr>
        <p:txBody>
          <a:bodyPr/>
          <a:lstStyle/>
          <a:p>
            <a:pPr marL="514350" indent="-514350">
              <a:buNone/>
            </a:pPr>
            <a:r>
              <a:rPr lang="en-US" dirty="0"/>
              <a:t>1. There is only one fish in the fishbowl below. When Joseph looks down at the fish, the image he observes is closer to the surface than the actual location of the fish. </a:t>
            </a:r>
          </a:p>
          <a:p>
            <a:pPr>
              <a:buNone/>
            </a:pPr>
            <a:r>
              <a:rPr lang="en-US" dirty="0"/>
              <a:t>  Which wave characteristic does Joseph’s observation demonstrate? </a:t>
            </a:r>
          </a:p>
          <a:p>
            <a:pPr>
              <a:buNone/>
            </a:pPr>
            <a:r>
              <a:rPr lang="en-US" dirty="0"/>
              <a:t>  A. absorb </a:t>
            </a:r>
          </a:p>
          <a:p>
            <a:pPr>
              <a:buNone/>
            </a:pPr>
            <a:r>
              <a:rPr lang="en-US" dirty="0"/>
              <a:t>  B. diffract </a:t>
            </a:r>
          </a:p>
          <a:p>
            <a:pPr>
              <a:buNone/>
            </a:pPr>
            <a:r>
              <a:rPr lang="en-US" dirty="0"/>
              <a:t>  C. reflect </a:t>
            </a:r>
          </a:p>
          <a:p>
            <a:pPr>
              <a:buNone/>
            </a:pPr>
            <a:r>
              <a:rPr lang="en-US" dirty="0"/>
              <a:t>  D. refract</a:t>
            </a:r>
            <a:r>
              <a:rPr lang="en-US" b="1" dirty="0"/>
              <a:t> </a:t>
            </a:r>
          </a:p>
          <a:p>
            <a:pPr marL="514350" indent="-51435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idx="4294967295"/>
          </p:nvPr>
        </p:nvSpPr>
        <p:spPr>
          <a:xfrm>
            <a:off x="457200" y="704850"/>
            <a:ext cx="8229600" cy="742950"/>
          </a:xfrm>
        </p:spPr>
        <p:txBody>
          <a:bodyPr/>
          <a:lstStyle/>
          <a:p>
            <a:pPr eaLnBrk="1" hangingPunct="1"/>
            <a:r>
              <a:rPr lang="en-US" sz="4500" dirty="0"/>
              <a:t>SC.5.P.10.1</a:t>
            </a:r>
          </a:p>
        </p:txBody>
      </p:sp>
      <p:sp>
        <p:nvSpPr>
          <p:cNvPr id="99330" name="Content Placeholder 2"/>
          <p:cNvSpPr>
            <a:spLocks noGrp="1"/>
          </p:cNvSpPr>
          <p:nvPr>
            <p:ph idx="4294967295"/>
          </p:nvPr>
        </p:nvSpPr>
        <p:spPr>
          <a:xfrm>
            <a:off x="457200" y="1371600"/>
            <a:ext cx="8229600" cy="5257800"/>
          </a:xfrm>
        </p:spPr>
        <p:txBody>
          <a:bodyPr/>
          <a:lstStyle/>
          <a:p>
            <a:pPr eaLnBrk="1" hangingPunct="1">
              <a:lnSpc>
                <a:spcPct val="80000"/>
              </a:lnSpc>
              <a:buNone/>
            </a:pPr>
            <a:r>
              <a:rPr lang="en-US" sz="2700" b="1" dirty="0"/>
              <a:t>Benchmark:  </a:t>
            </a:r>
            <a:r>
              <a:rPr lang="en-US" sz="2700" dirty="0"/>
              <a:t>Investigate and describe some basic forms of energy, including light, heat, sound electrical, chemical, and mechanical. </a:t>
            </a:r>
          </a:p>
          <a:p>
            <a:pPr eaLnBrk="1" hangingPunct="1">
              <a:lnSpc>
                <a:spcPct val="80000"/>
              </a:lnSpc>
              <a:buFont typeface="Wingdings 2" pitchFamily="18" charset="2"/>
              <a:buNone/>
            </a:pPr>
            <a:endParaRPr lang="en-US" sz="2700" dirty="0">
              <a:solidFill>
                <a:srgbClr val="FF0000"/>
              </a:solidFill>
            </a:endParaRPr>
          </a:p>
          <a:p>
            <a:pPr eaLnBrk="1" hangingPunct="1">
              <a:lnSpc>
                <a:spcPct val="80000"/>
              </a:lnSpc>
              <a:buFont typeface="Wingdings 2" pitchFamily="18" charset="2"/>
              <a:buNone/>
            </a:pPr>
            <a:r>
              <a:rPr lang="en-US" sz="2700" dirty="0">
                <a:solidFill>
                  <a:srgbClr val="FF0000"/>
                </a:solidFill>
              </a:rPr>
              <a:t>Essential Question:</a:t>
            </a:r>
          </a:p>
          <a:p>
            <a:pPr eaLnBrk="1" hangingPunct="1">
              <a:lnSpc>
                <a:spcPct val="80000"/>
              </a:lnSpc>
              <a:buFont typeface="Wingdings 2" pitchFamily="18" charset="2"/>
              <a:buNone/>
            </a:pPr>
            <a:r>
              <a:rPr lang="en-US" sz="3200" dirty="0">
                <a:solidFill>
                  <a:srgbClr val="0000FF"/>
                </a:solidFill>
              </a:rPr>
              <a:t>What are some basic forms of energy?</a:t>
            </a:r>
          </a:p>
          <a:p>
            <a:pPr eaLnBrk="1" hangingPunct="1">
              <a:lnSpc>
                <a:spcPct val="80000"/>
              </a:lnSpc>
              <a:buFont typeface="Wingdings 2" pitchFamily="18" charset="2"/>
              <a:buNone/>
            </a:pPr>
            <a:endParaRPr lang="en-US" sz="2700" dirty="0">
              <a:solidFill>
                <a:srgbClr val="0000FF"/>
              </a:solidFill>
            </a:endParaRPr>
          </a:p>
          <a:p>
            <a:pPr eaLnBrk="1" hangingPunct="1">
              <a:lnSpc>
                <a:spcPct val="80000"/>
              </a:lnSpc>
              <a:buFont typeface="Wingdings 2" pitchFamily="18" charset="2"/>
              <a:buNone/>
            </a:pPr>
            <a:r>
              <a:rPr lang="en-US" sz="2700" dirty="0">
                <a:solidFill>
                  <a:srgbClr val="FF0000"/>
                </a:solidFill>
              </a:rPr>
              <a:t>Vocabulary:</a:t>
            </a:r>
          </a:p>
          <a:p>
            <a:pPr eaLnBrk="1" hangingPunct="1">
              <a:lnSpc>
                <a:spcPct val="80000"/>
              </a:lnSpc>
              <a:buFont typeface="Wingdings 2" pitchFamily="18" charset="2"/>
              <a:buNone/>
            </a:pPr>
            <a:r>
              <a:rPr lang="en-US" sz="2700" dirty="0"/>
              <a:t>energy       light energy      heat(thermal) energy</a:t>
            </a:r>
          </a:p>
          <a:p>
            <a:pPr eaLnBrk="1" hangingPunct="1">
              <a:lnSpc>
                <a:spcPct val="80000"/>
              </a:lnSpc>
              <a:buFont typeface="Wingdings 2" pitchFamily="18" charset="2"/>
              <a:buNone/>
            </a:pPr>
            <a:endParaRPr lang="en-US" sz="2700" dirty="0"/>
          </a:p>
          <a:p>
            <a:pPr eaLnBrk="1" hangingPunct="1">
              <a:lnSpc>
                <a:spcPct val="80000"/>
              </a:lnSpc>
              <a:buFont typeface="Wingdings 2" pitchFamily="18" charset="2"/>
              <a:buNone/>
            </a:pPr>
            <a:r>
              <a:rPr lang="en-US" sz="2700" dirty="0"/>
              <a:t>sound energy     electrical energy     chemical energy</a:t>
            </a:r>
          </a:p>
          <a:p>
            <a:pPr eaLnBrk="1" hangingPunct="1">
              <a:lnSpc>
                <a:spcPct val="80000"/>
              </a:lnSpc>
              <a:buFont typeface="Wingdings 2" pitchFamily="18" charset="2"/>
              <a:buNone/>
            </a:pPr>
            <a:endParaRPr lang="en-US" sz="2700" dirty="0"/>
          </a:p>
          <a:p>
            <a:pPr eaLnBrk="1" hangingPunct="1">
              <a:lnSpc>
                <a:spcPct val="80000"/>
              </a:lnSpc>
              <a:buFont typeface="Wingdings 2" pitchFamily="18" charset="2"/>
              <a:buNone/>
            </a:pPr>
            <a:r>
              <a:rPr lang="en-US" sz="2700" dirty="0"/>
              <a:t>mechanical energy</a:t>
            </a:r>
          </a:p>
          <a:p>
            <a:pPr eaLnBrk="1" hangingPunct="1">
              <a:lnSpc>
                <a:spcPct val="80000"/>
              </a:lnSpc>
              <a:buFont typeface="Wingdings 2" pitchFamily="18" charset="2"/>
              <a:buNone/>
            </a:pPr>
            <a:endParaRPr lang="en-US" sz="2700" dirty="0"/>
          </a:p>
          <a:p>
            <a:pPr eaLnBrk="1" hangingPunct="1">
              <a:lnSpc>
                <a:spcPct val="80000"/>
              </a:lnSpc>
              <a:buFont typeface="Wingdings 2" pitchFamily="18" charset="2"/>
              <a:buNone/>
            </a:pPr>
            <a:r>
              <a:rPr lang="en-US" sz="2700"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lstStyle/>
          <a:p>
            <a:pPr>
              <a:buNone/>
            </a:pPr>
            <a:r>
              <a:rPr lang="en-US" dirty="0"/>
              <a:t>2. Sam wanted to make some pasta. He put water in a pot and put it on the stove. Soon the water was boiling. Sam added the pasta to the boiling water.</a:t>
            </a:r>
          </a:p>
          <a:p>
            <a:pPr>
              <a:buNone/>
            </a:pPr>
            <a:endParaRPr lang="en-US" dirty="0"/>
          </a:p>
          <a:p>
            <a:pPr>
              <a:buNone/>
            </a:pPr>
            <a:r>
              <a:rPr lang="en-US" dirty="0"/>
              <a:t>What kind of energy caused the water to boil?</a:t>
            </a:r>
          </a:p>
          <a:p>
            <a:pPr>
              <a:buNone/>
            </a:pPr>
            <a:endParaRPr lang="en-US" dirty="0"/>
          </a:p>
          <a:p>
            <a:pPr>
              <a:buNone/>
            </a:pPr>
            <a:r>
              <a:rPr lang="en-US" dirty="0"/>
              <a:t>A. Electrical energy</a:t>
            </a:r>
          </a:p>
          <a:p>
            <a:pPr marL="514350" indent="-514350">
              <a:buNone/>
            </a:pPr>
            <a:r>
              <a:rPr lang="en-US" dirty="0"/>
              <a:t>B. Thermal energy</a:t>
            </a:r>
          </a:p>
          <a:p>
            <a:pPr marL="514350" indent="-514350">
              <a:buNone/>
            </a:pPr>
            <a:r>
              <a:rPr lang="en-US" dirty="0"/>
              <a:t>C. Sound energy</a:t>
            </a:r>
          </a:p>
          <a:p>
            <a:pPr marL="514350" indent="-514350">
              <a:buNone/>
            </a:pPr>
            <a:r>
              <a:rPr lang="en-US" dirty="0"/>
              <a:t>D. Chemical energy</a:t>
            </a:r>
          </a:p>
        </p:txBody>
      </p:sp>
      <p:sp>
        <p:nvSpPr>
          <p:cNvPr id="4" name="TextBox 3"/>
          <p:cNvSpPr txBox="1"/>
          <p:nvPr/>
        </p:nvSpPr>
        <p:spPr>
          <a:xfrm>
            <a:off x="457200" y="914400"/>
            <a:ext cx="7848600" cy="769441"/>
          </a:xfrm>
          <a:prstGeom prst="rect">
            <a:avLst/>
          </a:prstGeom>
          <a:noFill/>
        </p:spPr>
        <p:txBody>
          <a:bodyPr wrap="square" rtlCol="0">
            <a:spAutoFit/>
          </a:bodyPr>
          <a:lstStyle/>
          <a:p>
            <a:pPr algn="ctr"/>
            <a:r>
              <a:rPr lang="en-US" sz="4400" dirty="0">
                <a:solidFill>
                  <a:schemeClr val="accent2">
                    <a:lumMod val="75000"/>
                  </a:schemeClr>
                </a:solidFill>
              </a:rPr>
              <a:t>Check Your Understanding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562599"/>
          </a:xfrm>
        </p:spPr>
        <p:txBody>
          <a:bodyPr/>
          <a:lstStyle/>
          <a:p>
            <a:pPr>
              <a:buNone/>
            </a:pPr>
            <a:r>
              <a:rPr lang="en-US" dirty="0"/>
              <a:t>3. Several students were playing kickball. Fran gave the ball a hard kick. The ball went flying through the air.</a:t>
            </a:r>
          </a:p>
          <a:p>
            <a:pPr>
              <a:buNone/>
            </a:pPr>
            <a:endParaRPr lang="en-US" dirty="0"/>
          </a:p>
          <a:p>
            <a:pPr>
              <a:buNone/>
            </a:pPr>
            <a:r>
              <a:rPr lang="en-US" dirty="0"/>
              <a:t>    The moving ball contains which type of energy?</a:t>
            </a:r>
          </a:p>
          <a:p>
            <a:pPr>
              <a:buNone/>
            </a:pPr>
            <a:endParaRPr lang="en-US" dirty="0"/>
          </a:p>
          <a:p>
            <a:pPr>
              <a:buNone/>
            </a:pPr>
            <a:r>
              <a:rPr lang="en-US" dirty="0"/>
              <a:t>A.  Mechanical energy</a:t>
            </a:r>
          </a:p>
          <a:p>
            <a:pPr>
              <a:buNone/>
            </a:pPr>
            <a:r>
              <a:rPr lang="en-US" dirty="0"/>
              <a:t>B.  Chemical energy</a:t>
            </a:r>
          </a:p>
          <a:p>
            <a:pPr marL="514350" indent="-514350">
              <a:buNone/>
            </a:pPr>
            <a:r>
              <a:rPr lang="en-US" dirty="0"/>
              <a:t>C.  Heat energy</a:t>
            </a:r>
          </a:p>
          <a:p>
            <a:pPr marL="514350" indent="-514350">
              <a:buNone/>
            </a:pPr>
            <a:r>
              <a:rPr lang="en-US" dirty="0"/>
              <a:t>D.  Sound energy</a:t>
            </a:r>
          </a:p>
        </p:txBody>
      </p:sp>
      <p:sp>
        <p:nvSpPr>
          <p:cNvPr id="4" name="TextBox 3"/>
          <p:cNvSpPr txBox="1"/>
          <p:nvPr/>
        </p:nvSpPr>
        <p:spPr>
          <a:xfrm>
            <a:off x="457200" y="304800"/>
            <a:ext cx="8159115" cy="1046440"/>
          </a:xfrm>
          <a:prstGeom prst="rect">
            <a:avLst/>
          </a:prstGeom>
          <a:noFill/>
        </p:spPr>
        <p:txBody>
          <a:bodyPr wrap="square" rtlCol="0">
            <a:spAutoFit/>
          </a:bodyPr>
          <a:lstStyle/>
          <a:p>
            <a:pPr algn="ctr"/>
            <a:r>
              <a:rPr lang="en-US" sz="4400" dirty="0">
                <a:solidFill>
                  <a:schemeClr val="accent2">
                    <a:lumMod val="75000"/>
                  </a:schemeClr>
                </a:solidFill>
              </a:rPr>
              <a:t>Check Your Understanding</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86400"/>
          </a:xfrm>
        </p:spPr>
        <p:txBody>
          <a:bodyPr/>
          <a:lstStyle/>
          <a:p>
            <a:pPr>
              <a:buNone/>
            </a:pPr>
            <a:r>
              <a:rPr lang="en-US" dirty="0"/>
              <a:t>4. </a:t>
            </a:r>
            <a:r>
              <a:rPr lang="en-US" sz="2400" dirty="0"/>
              <a:t>Max wanted to know if a light bulb got hot when it was lit. He decided to do an experiment. He got a thermometer and a lamp. He recorded the air temperature near the unlit bulb. Then he turned on the lamp. He carefully held the thermometer near the bulb.</a:t>
            </a:r>
          </a:p>
          <a:p>
            <a:pPr>
              <a:buNone/>
            </a:pPr>
            <a:endParaRPr lang="en-US" sz="2400" dirty="0"/>
          </a:p>
          <a:p>
            <a:pPr>
              <a:buNone/>
            </a:pPr>
            <a:r>
              <a:rPr lang="en-US" sz="2400" dirty="0"/>
              <a:t>   Which of the following will </a:t>
            </a:r>
            <a:r>
              <a:rPr lang="en-US" sz="2400" b="1" dirty="0"/>
              <a:t>most likely happen to the air </a:t>
            </a:r>
            <a:r>
              <a:rPr lang="en-US" sz="2400" dirty="0"/>
              <a:t>temperature near the lit bulb?</a:t>
            </a:r>
          </a:p>
          <a:p>
            <a:pPr>
              <a:buNone/>
            </a:pPr>
            <a:endParaRPr lang="en-US" sz="2400" dirty="0"/>
          </a:p>
          <a:p>
            <a:pPr>
              <a:buNone/>
            </a:pPr>
            <a:r>
              <a:rPr lang="en-US" sz="2400" dirty="0"/>
              <a:t>  A. The heat from the lit bulb will lower the air temperature.</a:t>
            </a:r>
          </a:p>
          <a:p>
            <a:pPr>
              <a:buNone/>
            </a:pPr>
            <a:r>
              <a:rPr lang="en-US" sz="2400" dirty="0"/>
              <a:t>  B. The heat from the lit bulb will raise the air temperature.</a:t>
            </a:r>
          </a:p>
          <a:p>
            <a:pPr>
              <a:buNone/>
            </a:pPr>
            <a:r>
              <a:rPr lang="en-US" sz="2400" dirty="0"/>
              <a:t>  C. The temperature will stay the same.</a:t>
            </a:r>
          </a:p>
          <a:p>
            <a:pPr>
              <a:buNone/>
            </a:pPr>
            <a:r>
              <a:rPr lang="en-US" sz="2400" dirty="0"/>
              <a:t>  D. The thermometer will get too hot and break.</a:t>
            </a:r>
          </a:p>
        </p:txBody>
      </p:sp>
      <p:sp>
        <p:nvSpPr>
          <p:cNvPr id="4" name="TextBox 3"/>
          <p:cNvSpPr txBox="1"/>
          <p:nvPr/>
        </p:nvSpPr>
        <p:spPr>
          <a:xfrm>
            <a:off x="1143000" y="381000"/>
            <a:ext cx="6901761" cy="1046440"/>
          </a:xfrm>
          <a:prstGeom prst="rect">
            <a:avLst/>
          </a:prstGeom>
          <a:noFill/>
        </p:spPr>
        <p:txBody>
          <a:bodyPr wrap="none" rtlCol="0">
            <a:spAutoFit/>
          </a:bodyPr>
          <a:lstStyle/>
          <a:p>
            <a:r>
              <a:rPr lang="en-US" sz="4400" dirty="0">
                <a:solidFill>
                  <a:schemeClr val="accent2">
                    <a:lumMod val="75000"/>
                  </a:schemeClr>
                </a:solidFill>
              </a:rPr>
              <a:t>Check Your Understanding</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p:cNvSpPr>
          <p:nvPr>
            <p:ph type="title"/>
          </p:nvPr>
        </p:nvSpPr>
        <p:spPr/>
        <p:txBody>
          <a:bodyPr/>
          <a:lstStyle/>
          <a:p>
            <a:r>
              <a:rPr lang="en-US" dirty="0"/>
              <a:t>Check Your Answers</a:t>
            </a:r>
          </a:p>
        </p:txBody>
      </p:sp>
      <p:sp>
        <p:nvSpPr>
          <p:cNvPr id="118786" name="Rectangle 3"/>
          <p:cNvSpPr>
            <a:spLocks noGrp="1"/>
          </p:cNvSpPr>
          <p:nvPr>
            <p:ph type="body" idx="1"/>
          </p:nvPr>
        </p:nvSpPr>
        <p:spPr/>
        <p:txBody>
          <a:bodyPr/>
          <a:lstStyle/>
          <a:p>
            <a:pPr marL="495300" indent="-495300">
              <a:buFont typeface="Wingdings 2" pitchFamily="18" charset="2"/>
              <a:buAutoNum type="arabicPeriod"/>
            </a:pPr>
            <a:r>
              <a:rPr lang="en-US" sz="3600" dirty="0"/>
              <a:t>D</a:t>
            </a:r>
          </a:p>
          <a:p>
            <a:pPr marL="495300" indent="-495300">
              <a:buFont typeface="Wingdings 2" pitchFamily="18" charset="2"/>
              <a:buAutoNum type="arabicPeriod"/>
            </a:pPr>
            <a:r>
              <a:rPr lang="en-US" sz="3600" dirty="0"/>
              <a:t>B</a:t>
            </a:r>
          </a:p>
          <a:p>
            <a:pPr marL="495300" indent="-495300">
              <a:buFont typeface="Wingdings 2" pitchFamily="18" charset="2"/>
              <a:buAutoNum type="arabicPeriod"/>
            </a:pPr>
            <a:r>
              <a:rPr lang="en-US" sz="3600" dirty="0"/>
              <a:t>A</a:t>
            </a:r>
          </a:p>
          <a:p>
            <a:pPr marL="495300" indent="-495300">
              <a:buFont typeface="Wingdings 2" pitchFamily="18" charset="2"/>
              <a:buAutoNum type="arabicPeriod"/>
            </a:pPr>
            <a:r>
              <a:rPr lang="en-US" sz="3600" dirty="0"/>
              <a:t>B</a:t>
            </a:r>
          </a:p>
          <a:p>
            <a:pPr marL="495300" indent="-495300">
              <a:buNone/>
            </a:pPr>
            <a:endParaRPr lang="en-US" sz="3600" dirty="0"/>
          </a:p>
          <a:p>
            <a:pPr marL="495300" indent="-495300">
              <a:buFont typeface="Wingdings 2" pitchFamily="18" charset="2"/>
              <a:buNone/>
            </a:pPr>
            <a:endParaRPr lang="en-US" sz="3600" dirty="0"/>
          </a:p>
        </p:txBody>
      </p:sp>
      <p:pic>
        <p:nvPicPr>
          <p:cNvPr id="118791" name="Picture 7" descr="MCj04298030000[1]"/>
          <p:cNvPicPr>
            <a:picLocks noChangeAspect="1" noChangeArrowheads="1"/>
          </p:cNvPicPr>
          <p:nvPr/>
        </p:nvPicPr>
        <p:blipFill>
          <a:blip r:embed="rId3" cstate="print"/>
          <a:srcRect/>
          <a:stretch>
            <a:fillRect/>
          </a:stretch>
        </p:blipFill>
        <p:spPr bwMode="auto">
          <a:xfrm>
            <a:off x="6149975" y="1447800"/>
            <a:ext cx="1892300" cy="240347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Summary</a:t>
            </a:r>
          </a:p>
        </p:txBody>
      </p:sp>
      <p:sp>
        <p:nvSpPr>
          <p:cNvPr id="3" name="Content Placeholder 2"/>
          <p:cNvSpPr>
            <a:spLocks noGrp="1"/>
          </p:cNvSpPr>
          <p:nvPr>
            <p:ph idx="1"/>
          </p:nvPr>
        </p:nvSpPr>
        <p:spPr/>
        <p:txBody>
          <a:bodyPr/>
          <a:lstStyle/>
          <a:p>
            <a:pPr>
              <a:buNone/>
            </a:pPr>
            <a:r>
              <a:rPr lang="en-US" sz="3600" dirty="0"/>
              <a:t>Write a summary paragraph explaining different forms of energy. Include extra information about light(reflect, refract, absorb) and sound(pitch).</a:t>
            </a:r>
          </a:p>
        </p:txBody>
      </p:sp>
      <p:pic>
        <p:nvPicPr>
          <p:cNvPr id="4" name="Picture 3" descr="writing.jpg"/>
          <p:cNvPicPr>
            <a:picLocks noChangeAspect="1"/>
          </p:cNvPicPr>
          <p:nvPr/>
        </p:nvPicPr>
        <p:blipFill>
          <a:blip r:embed="rId3" cstate="print"/>
          <a:stretch>
            <a:fillRect/>
          </a:stretch>
        </p:blipFill>
        <p:spPr>
          <a:xfrm rot="405895">
            <a:off x="6818291" y="3929132"/>
            <a:ext cx="2178269" cy="26320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a:solidFill>
            <a:schemeClr val="accent1">
              <a:lumMod val="20000"/>
              <a:lumOff val="80000"/>
            </a:schemeClr>
          </a:solidFill>
          <a:ln>
            <a:solidFill>
              <a:schemeClr val="tx1"/>
            </a:solidFill>
          </a:ln>
        </p:spPr>
        <p:txBody>
          <a:bodyPr/>
          <a:lstStyle/>
          <a:p>
            <a:pPr algn="ct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Energy</a:t>
            </a:r>
          </a:p>
        </p:txBody>
      </p:sp>
      <p:sp>
        <p:nvSpPr>
          <p:cNvPr id="3" name="Content Placeholder 2"/>
          <p:cNvSpPr>
            <a:spLocks noGrp="1"/>
          </p:cNvSpPr>
          <p:nvPr>
            <p:ph idx="1"/>
          </p:nvPr>
        </p:nvSpPr>
        <p:spPr>
          <a:xfrm>
            <a:off x="152400" y="990601"/>
            <a:ext cx="8839200" cy="5638800"/>
          </a:xfrm>
        </p:spPr>
        <p:txBody>
          <a:bodyPr/>
          <a:lstStyle/>
          <a:p>
            <a:pPr algn="ctr">
              <a:buNone/>
            </a:pPr>
            <a:r>
              <a:rPr lang="en-US" sz="3200" b="1" dirty="0">
                <a:solidFill>
                  <a:srgbClr val="FF0000"/>
                </a:solidFill>
              </a:rPr>
              <a:t>Energy</a:t>
            </a:r>
            <a:r>
              <a:rPr lang="en-US" sz="3200" b="1" dirty="0"/>
              <a:t> – </a:t>
            </a:r>
            <a:r>
              <a:rPr lang="en-US" sz="2800" dirty="0"/>
              <a:t>the ability to cause changes in matter</a:t>
            </a:r>
          </a:p>
          <a:p>
            <a:pPr algn="ctr">
              <a:buNone/>
            </a:pPr>
            <a:endParaRPr lang="en-US" sz="2800" dirty="0"/>
          </a:p>
          <a:p>
            <a:pPr algn="ctr">
              <a:buNone/>
            </a:pPr>
            <a:endParaRPr lang="en-US" sz="2800" b="1" dirty="0"/>
          </a:p>
          <a:p>
            <a:pPr>
              <a:buNone/>
            </a:pPr>
            <a:r>
              <a:rPr lang="en-US" sz="3200" b="1" dirty="0"/>
              <a:t>                        </a:t>
            </a:r>
          </a:p>
          <a:p>
            <a:pPr>
              <a:buNone/>
            </a:pPr>
            <a:endParaRPr lang="en-US" sz="1800" b="1" dirty="0"/>
          </a:p>
          <a:p>
            <a:pPr>
              <a:buNone/>
            </a:pPr>
            <a:endParaRPr lang="en-US" sz="1800" b="1" dirty="0"/>
          </a:p>
          <a:p>
            <a:pPr>
              <a:buNone/>
            </a:pPr>
            <a:endParaRPr lang="en-US" sz="1800" b="1" dirty="0"/>
          </a:p>
          <a:p>
            <a:pPr>
              <a:buNone/>
            </a:pPr>
            <a:r>
              <a:rPr lang="en-US" sz="1800" b="1" dirty="0"/>
              <a:t>                 </a:t>
            </a:r>
            <a:endParaRPr lang="en-US" sz="1800" dirty="0"/>
          </a:p>
          <a:p>
            <a:pPr>
              <a:buNone/>
            </a:pPr>
            <a:endParaRPr lang="en-US" sz="2400" dirty="0"/>
          </a:p>
          <a:p>
            <a:pPr lvl="1">
              <a:buNone/>
            </a:pPr>
            <a:endParaRPr lang="en-US" i="1" dirty="0"/>
          </a:p>
          <a:p>
            <a:pPr lvl="1">
              <a:buNone/>
            </a:pPr>
            <a:endParaRPr lang="en-US" i="1" dirty="0"/>
          </a:p>
          <a:p>
            <a:pPr lvl="1">
              <a:buNone/>
            </a:pPr>
            <a:r>
              <a:rPr lang="en-US" i="1" dirty="0"/>
              <a:t> </a:t>
            </a:r>
            <a:endParaRPr lang="en-US" sz="1800" b="1" dirty="0"/>
          </a:p>
          <a:p>
            <a:pPr lvl="1">
              <a:buNone/>
            </a:pPr>
            <a:endParaRPr lang="en-US" i="1" dirty="0"/>
          </a:p>
          <a:p>
            <a:pPr lvl="1">
              <a:buNone/>
            </a:pPr>
            <a:endParaRPr lang="en-US" i="1" dirty="0"/>
          </a:p>
          <a:p>
            <a:pPr lvl="1">
              <a:buNone/>
            </a:pPr>
            <a:endParaRPr lang="en-US" i="1" dirty="0"/>
          </a:p>
        </p:txBody>
      </p:sp>
      <p:sp>
        <p:nvSpPr>
          <p:cNvPr id="23" name="Rectangle 22"/>
          <p:cNvSpPr/>
          <p:nvPr/>
        </p:nvSpPr>
        <p:spPr>
          <a:xfrm>
            <a:off x="5029200" y="4343400"/>
            <a:ext cx="20574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2153945" y="1981200"/>
            <a:ext cx="6990055" cy="923330"/>
          </a:xfrm>
          <a:prstGeom prst="rect">
            <a:avLst/>
          </a:prstGeom>
          <a:noFill/>
        </p:spPr>
        <p:txBody>
          <a:bodyPr wrap="none" rtlCol="0">
            <a:spAutoFit/>
          </a:bodyPr>
          <a:lstStyle/>
          <a:p>
            <a:r>
              <a:rPr lang="en-US" dirty="0"/>
              <a:t>A moving car has </a:t>
            </a:r>
            <a:r>
              <a:rPr lang="en-US" dirty="0">
                <a:solidFill>
                  <a:srgbClr val="FF0000"/>
                </a:solidFill>
              </a:rPr>
              <a:t>energy</a:t>
            </a:r>
            <a:r>
              <a:rPr lang="en-US" dirty="0"/>
              <a:t>. The race car’s engine changes the </a:t>
            </a:r>
          </a:p>
          <a:p>
            <a:r>
              <a:rPr lang="en-US" dirty="0"/>
              <a:t>energy stored in gasoline into movement.  The car moves because</a:t>
            </a:r>
          </a:p>
          <a:p>
            <a:r>
              <a:rPr lang="en-US" dirty="0"/>
              <a:t>one form of energy changes into another.</a:t>
            </a:r>
          </a:p>
        </p:txBody>
      </p:sp>
      <p:pic>
        <p:nvPicPr>
          <p:cNvPr id="29" name="Picture 28" descr="racecar.jpg"/>
          <p:cNvPicPr>
            <a:picLocks noChangeAspect="1"/>
          </p:cNvPicPr>
          <p:nvPr/>
        </p:nvPicPr>
        <p:blipFill>
          <a:blip r:embed="rId3" cstate="print"/>
          <a:stretch>
            <a:fillRect/>
          </a:stretch>
        </p:blipFill>
        <p:spPr>
          <a:xfrm>
            <a:off x="228600" y="1676400"/>
            <a:ext cx="1828800" cy="1219200"/>
          </a:xfrm>
          <a:prstGeom prst="rect">
            <a:avLst/>
          </a:prstGeom>
        </p:spPr>
      </p:pic>
      <p:pic>
        <p:nvPicPr>
          <p:cNvPr id="30" name="Picture 29" descr="boyonbike.jpg"/>
          <p:cNvPicPr>
            <a:picLocks noChangeAspect="1"/>
          </p:cNvPicPr>
          <p:nvPr/>
        </p:nvPicPr>
        <p:blipFill>
          <a:blip r:embed="rId4" cstate="print"/>
          <a:stretch>
            <a:fillRect/>
          </a:stretch>
        </p:blipFill>
        <p:spPr>
          <a:xfrm>
            <a:off x="7086600" y="3048000"/>
            <a:ext cx="1752600" cy="1131094"/>
          </a:xfrm>
          <a:prstGeom prst="rect">
            <a:avLst/>
          </a:prstGeom>
        </p:spPr>
      </p:pic>
      <p:sp>
        <p:nvSpPr>
          <p:cNvPr id="31" name="TextBox 30"/>
          <p:cNvSpPr txBox="1"/>
          <p:nvPr/>
        </p:nvSpPr>
        <p:spPr>
          <a:xfrm>
            <a:off x="533400" y="3276600"/>
            <a:ext cx="6421566" cy="923330"/>
          </a:xfrm>
          <a:prstGeom prst="rect">
            <a:avLst/>
          </a:prstGeom>
          <a:noFill/>
        </p:spPr>
        <p:txBody>
          <a:bodyPr wrap="none" rtlCol="0">
            <a:spAutoFit/>
          </a:bodyPr>
          <a:lstStyle/>
          <a:p>
            <a:r>
              <a:rPr lang="en-US" dirty="0"/>
              <a:t>A boy riding a bike has </a:t>
            </a:r>
            <a:r>
              <a:rPr lang="en-US" dirty="0">
                <a:solidFill>
                  <a:srgbClr val="FF0000"/>
                </a:solidFill>
              </a:rPr>
              <a:t>energy</a:t>
            </a:r>
            <a:r>
              <a:rPr lang="en-US" dirty="0"/>
              <a:t>. The boys muscles supply the</a:t>
            </a:r>
          </a:p>
          <a:p>
            <a:r>
              <a:rPr lang="en-US" dirty="0"/>
              <a:t>energy to pedal the bike.  Moving the pedals makes the bike</a:t>
            </a:r>
          </a:p>
          <a:p>
            <a:r>
              <a:rPr lang="en-US" dirty="0"/>
              <a:t>move.</a:t>
            </a:r>
          </a:p>
        </p:txBody>
      </p:sp>
      <p:pic>
        <p:nvPicPr>
          <p:cNvPr id="33" name="Picture 32" descr="baseball.jpg"/>
          <p:cNvPicPr>
            <a:picLocks noChangeAspect="1"/>
          </p:cNvPicPr>
          <p:nvPr/>
        </p:nvPicPr>
        <p:blipFill>
          <a:blip r:embed="rId5" cstate="print"/>
          <a:stretch>
            <a:fillRect/>
          </a:stretch>
        </p:blipFill>
        <p:spPr>
          <a:xfrm>
            <a:off x="228600" y="4335613"/>
            <a:ext cx="1752600" cy="1074587"/>
          </a:xfrm>
          <a:prstGeom prst="rect">
            <a:avLst/>
          </a:prstGeom>
        </p:spPr>
      </p:pic>
      <p:sp>
        <p:nvSpPr>
          <p:cNvPr id="34" name="TextBox 33"/>
          <p:cNvSpPr txBox="1"/>
          <p:nvPr/>
        </p:nvSpPr>
        <p:spPr>
          <a:xfrm>
            <a:off x="2133600" y="4495800"/>
            <a:ext cx="6361613" cy="646331"/>
          </a:xfrm>
          <a:prstGeom prst="rect">
            <a:avLst/>
          </a:prstGeom>
          <a:noFill/>
        </p:spPr>
        <p:txBody>
          <a:bodyPr wrap="none" rtlCol="0">
            <a:spAutoFit/>
          </a:bodyPr>
          <a:lstStyle/>
          <a:p>
            <a:r>
              <a:rPr lang="en-US" dirty="0"/>
              <a:t>A baseball player has </a:t>
            </a:r>
            <a:r>
              <a:rPr lang="en-US" dirty="0">
                <a:solidFill>
                  <a:srgbClr val="FF0000"/>
                </a:solidFill>
              </a:rPr>
              <a:t>energy</a:t>
            </a:r>
            <a:r>
              <a:rPr lang="en-US" dirty="0"/>
              <a:t>. He must get energy inside his</a:t>
            </a:r>
          </a:p>
          <a:p>
            <a:r>
              <a:rPr lang="en-US" dirty="0"/>
              <a:t>body from the food he eats to be able to hit the ball.</a:t>
            </a:r>
          </a:p>
        </p:txBody>
      </p:sp>
      <p:pic>
        <p:nvPicPr>
          <p:cNvPr id="35" name="Picture 34" descr="water wheel.jpg"/>
          <p:cNvPicPr>
            <a:picLocks noChangeAspect="1"/>
          </p:cNvPicPr>
          <p:nvPr/>
        </p:nvPicPr>
        <p:blipFill>
          <a:blip r:embed="rId6" cstate="print"/>
          <a:stretch>
            <a:fillRect/>
          </a:stretch>
        </p:blipFill>
        <p:spPr>
          <a:xfrm>
            <a:off x="7620000" y="5029200"/>
            <a:ext cx="1228725" cy="1631051"/>
          </a:xfrm>
          <a:prstGeom prst="rect">
            <a:avLst/>
          </a:prstGeom>
        </p:spPr>
      </p:pic>
      <p:sp>
        <p:nvSpPr>
          <p:cNvPr id="36" name="TextBox 35"/>
          <p:cNvSpPr txBox="1"/>
          <p:nvPr/>
        </p:nvSpPr>
        <p:spPr>
          <a:xfrm>
            <a:off x="1371600" y="5791200"/>
            <a:ext cx="5943600" cy="646331"/>
          </a:xfrm>
          <a:prstGeom prst="rect">
            <a:avLst/>
          </a:prstGeom>
          <a:noFill/>
        </p:spPr>
        <p:txBody>
          <a:bodyPr wrap="square" rtlCol="0">
            <a:spAutoFit/>
          </a:bodyPr>
          <a:lstStyle/>
          <a:p>
            <a:r>
              <a:rPr lang="en-US" dirty="0"/>
              <a:t>A water wheel has </a:t>
            </a:r>
            <a:r>
              <a:rPr lang="en-US" dirty="0">
                <a:solidFill>
                  <a:srgbClr val="FF0000"/>
                </a:solidFill>
              </a:rPr>
              <a:t>energy</a:t>
            </a:r>
            <a:r>
              <a:rPr lang="en-US" dirty="0"/>
              <a:t>. The moving water supplies the energy to turn the water wheel.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pPr algn="ctr"/>
            <a:r>
              <a:rPr lang="en-US" sz="3200" b="1" dirty="0">
                <a:solidFill>
                  <a:srgbClr val="FF0000"/>
                </a:solidFill>
                <a:latin typeface="Arial" pitchFamily="34" charset="0"/>
                <a:cs typeface="Arial" pitchFamily="34" charset="0"/>
              </a:rPr>
              <a:t>Energy</a:t>
            </a:r>
            <a:r>
              <a:rPr lang="en-US" sz="3200" dirty="0">
                <a:latin typeface="Arial" pitchFamily="34" charset="0"/>
                <a:cs typeface="Arial" pitchFamily="34" charset="0"/>
              </a:rPr>
              <a:t> </a:t>
            </a:r>
            <a:r>
              <a:rPr lang="en-US" sz="3200" dirty="0">
                <a:solidFill>
                  <a:schemeClr val="tx1"/>
                </a:solidFill>
                <a:latin typeface="Arial" pitchFamily="34" charset="0"/>
                <a:cs typeface="Arial" pitchFamily="34" charset="0"/>
              </a:rPr>
              <a:t>comes in many forms.</a:t>
            </a:r>
          </a:p>
        </p:txBody>
      </p:sp>
      <p:sp>
        <p:nvSpPr>
          <p:cNvPr id="4" name="TextBox 3"/>
          <p:cNvSpPr txBox="1"/>
          <p:nvPr/>
        </p:nvSpPr>
        <p:spPr>
          <a:xfrm>
            <a:off x="1066800" y="1600200"/>
            <a:ext cx="7063152" cy="2092881"/>
          </a:xfrm>
          <a:prstGeom prst="rect">
            <a:avLst/>
          </a:prstGeom>
          <a:noFill/>
        </p:spPr>
        <p:txBody>
          <a:bodyPr wrap="square" rtlCol="0">
            <a:spAutoFit/>
          </a:bodyPr>
          <a:lstStyle/>
          <a:p>
            <a:pPr algn="ctr"/>
            <a:r>
              <a:rPr lang="en-US" sz="2800" b="1" i="1" u="sng" dirty="0">
                <a:solidFill>
                  <a:srgbClr val="FF0000"/>
                </a:solidFill>
              </a:rPr>
              <a:t>Electrical Energy </a:t>
            </a:r>
          </a:p>
          <a:p>
            <a:pPr algn="ctr"/>
            <a:r>
              <a:rPr lang="en-US" sz="2800" dirty="0"/>
              <a:t>is the energy produced when electrons move from one place to another place. The movement of electrons is electricity.</a:t>
            </a:r>
          </a:p>
          <a:p>
            <a:endParaRPr lang="en-US" dirty="0"/>
          </a:p>
        </p:txBody>
      </p:sp>
      <p:sp>
        <p:nvSpPr>
          <p:cNvPr id="6" name="TextBox 5"/>
          <p:cNvSpPr txBox="1"/>
          <p:nvPr/>
        </p:nvSpPr>
        <p:spPr>
          <a:xfrm>
            <a:off x="533399" y="5791200"/>
            <a:ext cx="7924801" cy="954107"/>
          </a:xfrm>
          <a:prstGeom prst="rect">
            <a:avLst/>
          </a:prstGeom>
          <a:noFill/>
        </p:spPr>
        <p:txBody>
          <a:bodyPr wrap="square" rtlCol="0">
            <a:spAutoFit/>
          </a:bodyPr>
          <a:lstStyle/>
          <a:p>
            <a:pPr algn="ctr"/>
            <a:r>
              <a:rPr lang="en-US" sz="2800" dirty="0"/>
              <a:t>Electrical charges can turn on lights, cool your home, and allow your TV to turn on.</a:t>
            </a:r>
          </a:p>
        </p:txBody>
      </p:sp>
      <p:sp>
        <p:nvSpPr>
          <p:cNvPr id="7" name="Rectangle 6"/>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pic>
        <p:nvPicPr>
          <p:cNvPr id="8" name="Picture 7" descr="batteries.jpg"/>
          <p:cNvPicPr>
            <a:picLocks noChangeAspect="1"/>
          </p:cNvPicPr>
          <p:nvPr/>
        </p:nvPicPr>
        <p:blipFill>
          <a:blip r:embed="rId3" cstate="print"/>
          <a:stretch>
            <a:fillRect/>
          </a:stretch>
        </p:blipFill>
        <p:spPr>
          <a:xfrm>
            <a:off x="304800" y="3581400"/>
            <a:ext cx="1828800" cy="1862667"/>
          </a:xfrm>
          <a:prstGeom prst="rect">
            <a:avLst/>
          </a:prstGeom>
        </p:spPr>
      </p:pic>
      <p:pic>
        <p:nvPicPr>
          <p:cNvPr id="9" name="Picture 8" descr="circuit.jpg"/>
          <p:cNvPicPr>
            <a:picLocks noChangeAspect="1"/>
          </p:cNvPicPr>
          <p:nvPr/>
        </p:nvPicPr>
        <p:blipFill>
          <a:blip r:embed="rId4" cstate="print"/>
          <a:stretch>
            <a:fillRect/>
          </a:stretch>
        </p:blipFill>
        <p:spPr>
          <a:xfrm>
            <a:off x="2362200" y="3581400"/>
            <a:ext cx="2133600" cy="1909970"/>
          </a:xfrm>
          <a:prstGeom prst="rect">
            <a:avLst/>
          </a:prstGeom>
        </p:spPr>
      </p:pic>
      <p:pic>
        <p:nvPicPr>
          <p:cNvPr id="10" name="Picture 9" descr="cord.jpg"/>
          <p:cNvPicPr>
            <a:picLocks noChangeAspect="1"/>
          </p:cNvPicPr>
          <p:nvPr/>
        </p:nvPicPr>
        <p:blipFill>
          <a:blip r:embed="rId5" cstate="print"/>
          <a:stretch>
            <a:fillRect/>
          </a:stretch>
        </p:blipFill>
        <p:spPr>
          <a:xfrm>
            <a:off x="4724400" y="3581400"/>
            <a:ext cx="1991590" cy="1947334"/>
          </a:xfrm>
          <a:prstGeom prst="rect">
            <a:avLst/>
          </a:prstGeom>
        </p:spPr>
      </p:pic>
      <p:pic>
        <p:nvPicPr>
          <p:cNvPr id="11" name="Picture 10" descr="electricity.jpg"/>
          <p:cNvPicPr>
            <a:picLocks noChangeAspect="1"/>
          </p:cNvPicPr>
          <p:nvPr/>
        </p:nvPicPr>
        <p:blipFill>
          <a:blip r:embed="rId6" cstate="print"/>
          <a:stretch>
            <a:fillRect/>
          </a:stretch>
        </p:blipFill>
        <p:spPr>
          <a:xfrm>
            <a:off x="6934200" y="3581400"/>
            <a:ext cx="1982932" cy="1905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1143000"/>
            <a:ext cx="6901248" cy="1661993"/>
          </a:xfrm>
          <a:prstGeom prst="rect">
            <a:avLst/>
          </a:prstGeom>
          <a:noFill/>
        </p:spPr>
        <p:txBody>
          <a:bodyPr wrap="square" rtlCol="0">
            <a:spAutoFit/>
          </a:bodyPr>
          <a:lstStyle/>
          <a:p>
            <a:pPr algn="ctr"/>
            <a:r>
              <a:rPr lang="en-US" sz="2800" b="1" i="1" u="sng" dirty="0">
                <a:solidFill>
                  <a:srgbClr val="FF0000"/>
                </a:solidFill>
              </a:rPr>
              <a:t>Mechanical Energy </a:t>
            </a:r>
          </a:p>
          <a:p>
            <a:pPr algn="ctr"/>
            <a:r>
              <a:rPr lang="en-US" sz="2800" dirty="0"/>
              <a:t>is the energy an object has because </a:t>
            </a:r>
          </a:p>
          <a:p>
            <a:pPr algn="ctr"/>
            <a:r>
              <a:rPr lang="en-US" sz="2800" dirty="0"/>
              <a:t>due to its motion or due to its position.</a:t>
            </a:r>
          </a:p>
          <a:p>
            <a:endParaRPr lang="en-US" dirty="0"/>
          </a:p>
        </p:txBody>
      </p:sp>
      <p:sp>
        <p:nvSpPr>
          <p:cNvPr id="12" name="Rectangle 11"/>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sp>
        <p:nvSpPr>
          <p:cNvPr id="14" name="TextBox 13"/>
          <p:cNvSpPr txBox="1"/>
          <p:nvPr/>
        </p:nvSpPr>
        <p:spPr>
          <a:xfrm>
            <a:off x="609600" y="5486400"/>
            <a:ext cx="7924801" cy="1200329"/>
          </a:xfrm>
          <a:prstGeom prst="rect">
            <a:avLst/>
          </a:prstGeom>
          <a:noFill/>
        </p:spPr>
        <p:txBody>
          <a:bodyPr wrap="square" rtlCol="0">
            <a:spAutoFit/>
          </a:bodyPr>
          <a:lstStyle/>
          <a:p>
            <a:pPr algn="ctr"/>
            <a:r>
              <a:rPr lang="en-US" sz="2400" dirty="0"/>
              <a:t>When work is done on an object, that object gains energy. The energy acquired by the object on which work is done is known as </a:t>
            </a:r>
            <a:r>
              <a:rPr lang="en-US" sz="2400" b="1" dirty="0">
                <a:solidFill>
                  <a:srgbClr val="FF0000"/>
                </a:solidFill>
              </a:rPr>
              <a:t>mechanical energy</a:t>
            </a:r>
            <a:r>
              <a:rPr lang="en-US" sz="2400" dirty="0"/>
              <a:t>.</a:t>
            </a:r>
          </a:p>
        </p:txBody>
      </p:sp>
      <p:pic>
        <p:nvPicPr>
          <p:cNvPr id="15" name="Picture 14" descr="bat.jpg"/>
          <p:cNvPicPr>
            <a:picLocks noChangeAspect="1"/>
          </p:cNvPicPr>
          <p:nvPr/>
        </p:nvPicPr>
        <p:blipFill>
          <a:blip r:embed="rId3" cstate="print"/>
          <a:stretch>
            <a:fillRect/>
          </a:stretch>
        </p:blipFill>
        <p:spPr>
          <a:xfrm>
            <a:off x="228600" y="2667000"/>
            <a:ext cx="1676400" cy="1188772"/>
          </a:xfrm>
          <a:prstGeom prst="rect">
            <a:avLst/>
          </a:prstGeom>
        </p:spPr>
      </p:pic>
      <p:pic>
        <p:nvPicPr>
          <p:cNvPr id="16" name="Picture 15" descr="coaster.jpg"/>
          <p:cNvPicPr>
            <a:picLocks noChangeAspect="1"/>
          </p:cNvPicPr>
          <p:nvPr/>
        </p:nvPicPr>
        <p:blipFill>
          <a:blip r:embed="rId4" cstate="print"/>
          <a:stretch>
            <a:fillRect/>
          </a:stretch>
        </p:blipFill>
        <p:spPr>
          <a:xfrm>
            <a:off x="2133600" y="3733800"/>
            <a:ext cx="1219200" cy="1644820"/>
          </a:xfrm>
          <a:prstGeom prst="rect">
            <a:avLst/>
          </a:prstGeom>
        </p:spPr>
      </p:pic>
      <p:pic>
        <p:nvPicPr>
          <p:cNvPr id="17" name="Picture 16" descr="hammer.jpg"/>
          <p:cNvPicPr>
            <a:picLocks noChangeAspect="1"/>
          </p:cNvPicPr>
          <p:nvPr/>
        </p:nvPicPr>
        <p:blipFill>
          <a:blip r:embed="rId5" cstate="print"/>
          <a:stretch>
            <a:fillRect/>
          </a:stretch>
        </p:blipFill>
        <p:spPr>
          <a:xfrm>
            <a:off x="3581400" y="2590800"/>
            <a:ext cx="1264730" cy="1524000"/>
          </a:xfrm>
          <a:prstGeom prst="rect">
            <a:avLst/>
          </a:prstGeom>
        </p:spPr>
      </p:pic>
      <p:pic>
        <p:nvPicPr>
          <p:cNvPr id="18" name="Picture 17" descr="turbines.jpg"/>
          <p:cNvPicPr>
            <a:picLocks noChangeAspect="1"/>
          </p:cNvPicPr>
          <p:nvPr/>
        </p:nvPicPr>
        <p:blipFill>
          <a:blip r:embed="rId6" cstate="print"/>
          <a:stretch>
            <a:fillRect/>
          </a:stretch>
        </p:blipFill>
        <p:spPr>
          <a:xfrm>
            <a:off x="6781800" y="2514600"/>
            <a:ext cx="1729426" cy="1295400"/>
          </a:xfrm>
          <a:prstGeom prst="rect">
            <a:avLst/>
          </a:prstGeom>
        </p:spPr>
      </p:pic>
      <p:pic>
        <p:nvPicPr>
          <p:cNvPr id="19" name="Picture 18" descr="bowling.jpg"/>
          <p:cNvPicPr>
            <a:picLocks noChangeAspect="1"/>
          </p:cNvPicPr>
          <p:nvPr/>
        </p:nvPicPr>
        <p:blipFill>
          <a:blip r:embed="rId7" cstate="print"/>
          <a:stretch>
            <a:fillRect/>
          </a:stretch>
        </p:blipFill>
        <p:spPr>
          <a:xfrm>
            <a:off x="5181599" y="4038600"/>
            <a:ext cx="1720557" cy="12954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066801"/>
            <a:ext cx="7218002" cy="2092881"/>
          </a:xfrm>
          <a:prstGeom prst="rect">
            <a:avLst/>
          </a:prstGeom>
          <a:noFill/>
        </p:spPr>
        <p:txBody>
          <a:bodyPr wrap="square" rtlCol="0">
            <a:spAutoFit/>
          </a:bodyPr>
          <a:lstStyle/>
          <a:p>
            <a:pPr algn="ctr"/>
            <a:r>
              <a:rPr lang="en-US" sz="2800" b="1" i="1" u="sng" dirty="0">
                <a:solidFill>
                  <a:srgbClr val="FF0000"/>
                </a:solidFill>
              </a:rPr>
              <a:t>Chemical Energy </a:t>
            </a:r>
          </a:p>
          <a:p>
            <a:pPr algn="ctr"/>
            <a:r>
              <a:rPr lang="en-US" sz="2800" dirty="0"/>
              <a:t>is the energy stored in materials such as food and fuels. </a:t>
            </a:r>
            <a:r>
              <a:rPr lang="en-US" sz="2800" i="1" dirty="0">
                <a:solidFill>
                  <a:srgbClr val="FF0000"/>
                </a:solidFill>
              </a:rPr>
              <a:t>Chemical energy</a:t>
            </a:r>
            <a:r>
              <a:rPr lang="en-US" sz="2800" dirty="0">
                <a:solidFill>
                  <a:srgbClr val="FF0000"/>
                </a:solidFill>
              </a:rPr>
              <a:t> </a:t>
            </a:r>
            <a:r>
              <a:rPr lang="en-US" sz="2800" dirty="0"/>
              <a:t>is the result of atoms and molecules interacting.</a:t>
            </a:r>
          </a:p>
          <a:p>
            <a:endParaRPr lang="en-US" dirty="0"/>
          </a:p>
        </p:txBody>
      </p:sp>
      <p:sp>
        <p:nvSpPr>
          <p:cNvPr id="9" name="Rectangle 8"/>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pic>
        <p:nvPicPr>
          <p:cNvPr id="10" name="Picture 9" descr="sunflowers.bmp"/>
          <p:cNvPicPr>
            <a:picLocks noChangeAspect="1"/>
          </p:cNvPicPr>
          <p:nvPr/>
        </p:nvPicPr>
        <p:blipFill>
          <a:blip r:embed="rId3" cstate="print"/>
          <a:stretch>
            <a:fillRect/>
          </a:stretch>
        </p:blipFill>
        <p:spPr>
          <a:xfrm>
            <a:off x="990600" y="2895600"/>
            <a:ext cx="2723810" cy="1905000"/>
          </a:xfrm>
          <a:prstGeom prst="rect">
            <a:avLst/>
          </a:prstGeom>
        </p:spPr>
      </p:pic>
      <p:pic>
        <p:nvPicPr>
          <p:cNvPr id="11" name="Picture 10" descr="cows.jpg"/>
          <p:cNvPicPr>
            <a:picLocks noChangeAspect="1"/>
          </p:cNvPicPr>
          <p:nvPr/>
        </p:nvPicPr>
        <p:blipFill>
          <a:blip r:embed="rId4" cstate="print"/>
          <a:stretch>
            <a:fillRect/>
          </a:stretch>
        </p:blipFill>
        <p:spPr>
          <a:xfrm>
            <a:off x="5105400" y="2895600"/>
            <a:ext cx="2895600" cy="1943100"/>
          </a:xfrm>
          <a:prstGeom prst="rect">
            <a:avLst/>
          </a:prstGeom>
        </p:spPr>
      </p:pic>
      <p:sp>
        <p:nvSpPr>
          <p:cNvPr id="13" name="TextBox 12"/>
          <p:cNvSpPr txBox="1"/>
          <p:nvPr/>
        </p:nvSpPr>
        <p:spPr>
          <a:xfrm>
            <a:off x="228600" y="4876801"/>
            <a:ext cx="8633763" cy="2215991"/>
          </a:xfrm>
          <a:prstGeom prst="rect">
            <a:avLst/>
          </a:prstGeom>
          <a:noFill/>
        </p:spPr>
        <p:txBody>
          <a:bodyPr wrap="square" rtlCol="0">
            <a:spAutoFit/>
          </a:bodyPr>
          <a:lstStyle/>
          <a:p>
            <a:r>
              <a:rPr lang="en-US" sz="2000" b="1" dirty="0"/>
              <a:t>Plants use the energy in sunlight to make food. In the process, the sun’s light energy is changed to </a:t>
            </a:r>
            <a:r>
              <a:rPr lang="en-US" sz="2000" dirty="0">
                <a:solidFill>
                  <a:srgbClr val="FF0000"/>
                </a:solidFill>
              </a:rPr>
              <a:t>chemical energy</a:t>
            </a:r>
            <a:r>
              <a:rPr lang="en-US" sz="2000" b="1" dirty="0"/>
              <a:t>. Some of the chemical energy is stored in the plant. Animals that eat the plants take in this </a:t>
            </a:r>
            <a:r>
              <a:rPr lang="en-US" sz="2000" dirty="0">
                <a:solidFill>
                  <a:srgbClr val="FF0000"/>
                </a:solidFill>
              </a:rPr>
              <a:t>chemical energy </a:t>
            </a:r>
            <a:r>
              <a:rPr lang="en-US" sz="2000" b="1" dirty="0"/>
              <a:t>and animals that eat plant-eating animals also take in the </a:t>
            </a:r>
            <a:r>
              <a:rPr lang="en-US" sz="2000" dirty="0">
                <a:solidFill>
                  <a:srgbClr val="FF0000"/>
                </a:solidFill>
              </a:rPr>
              <a:t>chemical energy</a:t>
            </a:r>
            <a:r>
              <a:rPr lang="en-US" sz="2000" b="1" dirty="0"/>
              <a:t>. You and other animals use this energy to stay alive.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Rectangle 3"/>
          <p:cNvSpPr>
            <a:spLocks noGrp="1"/>
          </p:cNvSpPr>
          <p:nvPr>
            <p:ph type="body" idx="1"/>
          </p:nvPr>
        </p:nvSpPr>
        <p:spPr>
          <a:xfrm>
            <a:off x="457200" y="1676400"/>
            <a:ext cx="8229600" cy="4648201"/>
          </a:xfrm>
        </p:spPr>
        <p:txBody>
          <a:bodyPr/>
          <a:lstStyle/>
          <a:p>
            <a:pPr>
              <a:buFont typeface="Wingdings 2" pitchFamily="18" charset="2"/>
              <a:buNone/>
            </a:pPr>
            <a:endParaRPr lang="en-US" sz="3600" dirty="0"/>
          </a:p>
          <a:p>
            <a:pPr>
              <a:buFont typeface="Wingdings 2" pitchFamily="18" charset="2"/>
              <a:buNone/>
            </a:pPr>
            <a:r>
              <a:rPr lang="en-US" sz="3600" b="1" dirty="0"/>
              <a:t>Partner A</a:t>
            </a:r>
            <a:r>
              <a:rPr lang="en-US" sz="3600" dirty="0"/>
              <a:t>: Tell your shoulder partner what ENERGY is.</a:t>
            </a:r>
          </a:p>
          <a:p>
            <a:pPr>
              <a:buFont typeface="Wingdings 2" pitchFamily="18" charset="2"/>
              <a:buNone/>
            </a:pPr>
            <a:endParaRPr lang="en-US" sz="3600" dirty="0"/>
          </a:p>
          <a:p>
            <a:pPr>
              <a:buFont typeface="Wingdings 2" pitchFamily="18" charset="2"/>
              <a:buNone/>
            </a:pPr>
            <a:r>
              <a:rPr lang="en-US" sz="3600" b="1" dirty="0"/>
              <a:t>Partner B</a:t>
            </a:r>
            <a:r>
              <a:rPr lang="en-US" sz="3600" dirty="0"/>
              <a:t>: Tell your shoulder partner the 3 different forms of energy you reviewed and give examples of each.</a:t>
            </a:r>
          </a:p>
          <a:p>
            <a:pPr>
              <a:buFont typeface="Wingdings 2" pitchFamily="18" charset="2"/>
              <a:buNone/>
            </a:pPr>
            <a:endParaRPr lang="en-US" sz="3600" dirty="0"/>
          </a:p>
        </p:txBody>
      </p:sp>
      <p:pic>
        <p:nvPicPr>
          <p:cNvPr id="26626" name="Picture 2" descr="C:\Documents and Settings\polly.burkhart.POLK-FL\My Documents\My Pictures\Microsoft Clip Organizer\j0284078.gif"/>
          <p:cNvPicPr>
            <a:picLocks noChangeAspect="1" noChangeArrowheads="1" noCrop="1"/>
          </p:cNvPicPr>
          <p:nvPr/>
        </p:nvPicPr>
        <p:blipFill>
          <a:blip r:embed="rId3" cstate="print"/>
          <a:srcRect/>
          <a:stretch>
            <a:fillRect/>
          </a:stretch>
        </p:blipFill>
        <p:spPr bwMode="auto">
          <a:xfrm>
            <a:off x="6705600" y="304800"/>
            <a:ext cx="1981200" cy="1813775"/>
          </a:xfrm>
          <a:prstGeom prst="rect">
            <a:avLst/>
          </a:prstGeom>
          <a:noFill/>
        </p:spPr>
      </p:pic>
      <p:sp>
        <p:nvSpPr>
          <p:cNvPr id="6" name="Rectangle 2"/>
          <p:cNvSpPr>
            <a:spLocks noGrp="1"/>
          </p:cNvSpPr>
          <p:nvPr>
            <p:ph type="title"/>
          </p:nvPr>
        </p:nvSpPr>
        <p:spPr>
          <a:xfrm>
            <a:off x="304800" y="609600"/>
            <a:ext cx="8229600" cy="990600"/>
          </a:xfrm>
        </p:spPr>
        <p:txBody>
          <a:bodyPr/>
          <a:lstStyle/>
          <a:p>
            <a:pPr algn="ct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Summarize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066801"/>
            <a:ext cx="8353717" cy="1661993"/>
          </a:xfrm>
          <a:prstGeom prst="rect">
            <a:avLst/>
          </a:prstGeom>
          <a:noFill/>
        </p:spPr>
        <p:txBody>
          <a:bodyPr wrap="square" rtlCol="0">
            <a:spAutoFit/>
          </a:bodyPr>
          <a:lstStyle/>
          <a:p>
            <a:pPr algn="ctr"/>
            <a:r>
              <a:rPr lang="en-US" sz="2800" b="1" i="1" u="sng" dirty="0">
                <a:solidFill>
                  <a:srgbClr val="FF0000"/>
                </a:solidFill>
              </a:rPr>
              <a:t>Heat Energy</a:t>
            </a:r>
            <a:r>
              <a:rPr lang="en-US" sz="2800" b="1" i="1" dirty="0">
                <a:solidFill>
                  <a:srgbClr val="FF0000"/>
                </a:solidFill>
              </a:rPr>
              <a:t> </a:t>
            </a:r>
            <a:r>
              <a:rPr lang="en-US" sz="2800" b="1" i="1" dirty="0"/>
              <a:t>(also called </a:t>
            </a:r>
            <a:r>
              <a:rPr lang="en-US" sz="2800" b="1" i="1" dirty="0">
                <a:solidFill>
                  <a:srgbClr val="FF0000"/>
                </a:solidFill>
              </a:rPr>
              <a:t>thermal energy</a:t>
            </a:r>
            <a:r>
              <a:rPr lang="en-US" sz="2800" b="1" i="1" dirty="0"/>
              <a:t>)</a:t>
            </a:r>
          </a:p>
          <a:p>
            <a:pPr algn="ctr"/>
            <a:r>
              <a:rPr lang="en-US" sz="2800" dirty="0"/>
              <a:t>is the energy of moving particles. Moving particles have energy.</a:t>
            </a:r>
          </a:p>
          <a:p>
            <a:endParaRPr lang="en-US" dirty="0"/>
          </a:p>
        </p:txBody>
      </p:sp>
      <p:sp>
        <p:nvSpPr>
          <p:cNvPr id="10" name="Rectangle 9"/>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pic>
        <p:nvPicPr>
          <p:cNvPr id="11" name="Picture 10" descr="pot.jpg"/>
          <p:cNvPicPr>
            <a:picLocks noChangeAspect="1"/>
          </p:cNvPicPr>
          <p:nvPr/>
        </p:nvPicPr>
        <p:blipFill>
          <a:blip r:embed="rId3" cstate="print"/>
          <a:stretch>
            <a:fillRect/>
          </a:stretch>
        </p:blipFill>
        <p:spPr>
          <a:xfrm>
            <a:off x="533400" y="2438400"/>
            <a:ext cx="2286000" cy="1584000"/>
          </a:xfrm>
          <a:prstGeom prst="rect">
            <a:avLst/>
          </a:prstGeom>
        </p:spPr>
      </p:pic>
      <p:sp>
        <p:nvSpPr>
          <p:cNvPr id="12" name="TextBox 11"/>
          <p:cNvSpPr txBox="1"/>
          <p:nvPr/>
        </p:nvSpPr>
        <p:spPr>
          <a:xfrm>
            <a:off x="228600" y="4038600"/>
            <a:ext cx="4314001" cy="1446550"/>
          </a:xfrm>
          <a:prstGeom prst="rect">
            <a:avLst/>
          </a:prstGeom>
          <a:noFill/>
        </p:spPr>
        <p:txBody>
          <a:bodyPr wrap="none" rtlCol="0">
            <a:spAutoFit/>
          </a:bodyPr>
          <a:lstStyle/>
          <a:p>
            <a:r>
              <a:rPr lang="en-US" dirty="0"/>
              <a:t>Particles in the pot move faster then the </a:t>
            </a:r>
          </a:p>
          <a:p>
            <a:r>
              <a:rPr lang="en-US" dirty="0"/>
              <a:t>particles in water move faster. The more</a:t>
            </a:r>
          </a:p>
          <a:p>
            <a:r>
              <a:rPr lang="en-US" dirty="0"/>
              <a:t>the water particles are heated, the faster</a:t>
            </a:r>
          </a:p>
          <a:p>
            <a:r>
              <a:rPr lang="en-US" dirty="0"/>
              <a:t>they move.</a:t>
            </a:r>
          </a:p>
          <a:p>
            <a:endParaRPr lang="en-US" sz="1600" dirty="0"/>
          </a:p>
        </p:txBody>
      </p:sp>
      <p:pic>
        <p:nvPicPr>
          <p:cNvPr id="13" name="Picture 12" descr="oven.bmp"/>
          <p:cNvPicPr>
            <a:picLocks noChangeAspect="1"/>
          </p:cNvPicPr>
          <p:nvPr/>
        </p:nvPicPr>
        <p:blipFill>
          <a:blip r:embed="rId4" cstate="print"/>
          <a:stretch>
            <a:fillRect/>
          </a:stretch>
        </p:blipFill>
        <p:spPr>
          <a:xfrm>
            <a:off x="7162800" y="2133600"/>
            <a:ext cx="1657143" cy="1419048"/>
          </a:xfrm>
          <a:prstGeom prst="rect">
            <a:avLst/>
          </a:prstGeom>
        </p:spPr>
      </p:pic>
      <p:pic>
        <p:nvPicPr>
          <p:cNvPr id="14" name="Picture 13" descr="grill.jpg"/>
          <p:cNvPicPr>
            <a:picLocks noChangeAspect="1"/>
          </p:cNvPicPr>
          <p:nvPr/>
        </p:nvPicPr>
        <p:blipFill>
          <a:blip r:embed="rId5" cstate="print"/>
          <a:stretch>
            <a:fillRect/>
          </a:stretch>
        </p:blipFill>
        <p:spPr>
          <a:xfrm>
            <a:off x="5257800" y="2667000"/>
            <a:ext cx="1758812" cy="1181100"/>
          </a:xfrm>
          <a:prstGeom prst="rect">
            <a:avLst/>
          </a:prstGeom>
        </p:spPr>
      </p:pic>
      <p:sp>
        <p:nvSpPr>
          <p:cNvPr id="15" name="TextBox 14"/>
          <p:cNvSpPr txBox="1"/>
          <p:nvPr/>
        </p:nvSpPr>
        <p:spPr>
          <a:xfrm>
            <a:off x="4953000" y="4038600"/>
            <a:ext cx="3733800" cy="1200329"/>
          </a:xfrm>
          <a:prstGeom prst="rect">
            <a:avLst/>
          </a:prstGeom>
          <a:noFill/>
        </p:spPr>
        <p:txBody>
          <a:bodyPr wrap="square" rtlCol="0">
            <a:spAutoFit/>
          </a:bodyPr>
          <a:lstStyle/>
          <a:p>
            <a:r>
              <a:rPr lang="en-US" dirty="0">
                <a:solidFill>
                  <a:srgbClr val="FF0000"/>
                </a:solidFill>
              </a:rPr>
              <a:t>Heat energy </a:t>
            </a:r>
            <a:r>
              <a:rPr lang="en-US" dirty="0"/>
              <a:t>can be produced in </a:t>
            </a:r>
          </a:p>
          <a:p>
            <a:r>
              <a:rPr lang="en-US" dirty="0"/>
              <a:t>different ways. All of these ways change another form of energy into heat energy.</a:t>
            </a:r>
          </a:p>
        </p:txBody>
      </p:sp>
      <p:sp>
        <p:nvSpPr>
          <p:cNvPr id="17" name="TextBox 16"/>
          <p:cNvSpPr txBox="1"/>
          <p:nvPr/>
        </p:nvSpPr>
        <p:spPr>
          <a:xfrm>
            <a:off x="228600" y="5791200"/>
            <a:ext cx="6836039" cy="646331"/>
          </a:xfrm>
          <a:prstGeom prst="rect">
            <a:avLst/>
          </a:prstGeom>
          <a:noFill/>
        </p:spPr>
        <p:txBody>
          <a:bodyPr wrap="none" rtlCol="0">
            <a:spAutoFit/>
          </a:bodyPr>
          <a:lstStyle/>
          <a:p>
            <a:r>
              <a:rPr lang="en-US" dirty="0"/>
              <a:t>The energy of motion can produce </a:t>
            </a:r>
            <a:r>
              <a:rPr lang="en-US" dirty="0">
                <a:solidFill>
                  <a:srgbClr val="FF0000"/>
                </a:solidFill>
              </a:rPr>
              <a:t>heat energy</a:t>
            </a:r>
            <a:r>
              <a:rPr lang="en-US" dirty="0"/>
              <a:t>. Heat is produced</a:t>
            </a:r>
          </a:p>
          <a:p>
            <a:r>
              <a:rPr lang="en-US" dirty="0"/>
              <a:t>when two objects are rubbed against each other.</a:t>
            </a:r>
          </a:p>
        </p:txBody>
      </p:sp>
      <p:pic>
        <p:nvPicPr>
          <p:cNvPr id="18" name="Picture 17" descr="rubbing.jpg"/>
          <p:cNvPicPr>
            <a:picLocks noChangeAspect="1"/>
          </p:cNvPicPr>
          <p:nvPr/>
        </p:nvPicPr>
        <p:blipFill>
          <a:blip r:embed="rId6" cstate="print"/>
          <a:stretch>
            <a:fillRect/>
          </a:stretch>
        </p:blipFill>
        <p:spPr>
          <a:xfrm>
            <a:off x="7086600" y="5181600"/>
            <a:ext cx="988375" cy="14718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6581" y="1066800"/>
            <a:ext cx="8805019" cy="523220"/>
          </a:xfrm>
          <a:prstGeom prst="rect">
            <a:avLst/>
          </a:prstGeom>
          <a:noFill/>
        </p:spPr>
        <p:txBody>
          <a:bodyPr wrap="square" rtlCol="0">
            <a:spAutoFit/>
          </a:bodyPr>
          <a:lstStyle/>
          <a:p>
            <a:pPr algn="ctr"/>
            <a:r>
              <a:rPr lang="en-US" sz="2800" b="1" i="1" u="sng" dirty="0">
                <a:solidFill>
                  <a:srgbClr val="FF0000"/>
                </a:solidFill>
              </a:rPr>
              <a:t>Light Energy</a:t>
            </a:r>
            <a:r>
              <a:rPr lang="en-US" sz="2800" b="1" i="1" dirty="0">
                <a:solidFill>
                  <a:srgbClr val="FF0000"/>
                </a:solidFill>
              </a:rPr>
              <a:t> </a:t>
            </a:r>
            <a:r>
              <a:rPr lang="en-US" sz="2800" dirty="0"/>
              <a:t>is the energy that travels in waves.</a:t>
            </a:r>
          </a:p>
        </p:txBody>
      </p:sp>
      <p:sp>
        <p:nvSpPr>
          <p:cNvPr id="7" name="Rectangle 6"/>
          <p:cNvSpPr/>
          <p:nvPr/>
        </p:nvSpPr>
        <p:spPr>
          <a:xfrm>
            <a:off x="990600" y="228600"/>
            <a:ext cx="7391400" cy="707886"/>
          </a:xfrm>
          <a:prstGeom prst="rect">
            <a:avLst/>
          </a:prstGeom>
          <a:solidFill>
            <a:schemeClr val="accent1">
              <a:lumMod val="20000"/>
              <a:lumOff val="80000"/>
            </a:schemeClr>
          </a:solidFill>
        </p:spPr>
        <p:txBody>
          <a:bodyPr wrap="square" lIns="91440" tIns="45720" rIns="91440" bIns="45720">
            <a:spAutoFit/>
          </a:bodyPr>
          <a:lstStyle/>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Basic Forms of Energy</a:t>
            </a:r>
          </a:p>
        </p:txBody>
      </p:sp>
      <p:pic>
        <p:nvPicPr>
          <p:cNvPr id="8" name="Picture 7" descr="candle.jpg"/>
          <p:cNvPicPr>
            <a:picLocks noChangeAspect="1"/>
          </p:cNvPicPr>
          <p:nvPr/>
        </p:nvPicPr>
        <p:blipFill>
          <a:blip r:embed="rId3" cstate="print"/>
          <a:stretch>
            <a:fillRect/>
          </a:stretch>
        </p:blipFill>
        <p:spPr>
          <a:xfrm>
            <a:off x="1219200" y="1676400"/>
            <a:ext cx="914400" cy="914400"/>
          </a:xfrm>
          <a:prstGeom prst="rect">
            <a:avLst/>
          </a:prstGeom>
        </p:spPr>
      </p:pic>
      <p:pic>
        <p:nvPicPr>
          <p:cNvPr id="9" name="Picture 8" descr="bulb.jpg"/>
          <p:cNvPicPr>
            <a:picLocks noChangeAspect="1"/>
          </p:cNvPicPr>
          <p:nvPr/>
        </p:nvPicPr>
        <p:blipFill>
          <a:blip r:embed="rId4" cstate="print"/>
          <a:stretch>
            <a:fillRect/>
          </a:stretch>
        </p:blipFill>
        <p:spPr>
          <a:xfrm>
            <a:off x="2590800" y="1676400"/>
            <a:ext cx="1295400" cy="858906"/>
          </a:xfrm>
          <a:prstGeom prst="rect">
            <a:avLst/>
          </a:prstGeom>
        </p:spPr>
      </p:pic>
      <p:pic>
        <p:nvPicPr>
          <p:cNvPr id="10" name="Picture 9" descr="fire.jpg"/>
          <p:cNvPicPr>
            <a:picLocks noChangeAspect="1"/>
          </p:cNvPicPr>
          <p:nvPr/>
        </p:nvPicPr>
        <p:blipFill>
          <a:blip r:embed="rId5" cstate="print"/>
          <a:stretch>
            <a:fillRect/>
          </a:stretch>
        </p:blipFill>
        <p:spPr>
          <a:xfrm>
            <a:off x="5791200" y="1676400"/>
            <a:ext cx="1066800" cy="905164"/>
          </a:xfrm>
          <a:prstGeom prst="rect">
            <a:avLst/>
          </a:prstGeom>
        </p:spPr>
      </p:pic>
      <p:pic>
        <p:nvPicPr>
          <p:cNvPr id="11" name="Picture 10" descr="flashlight.jpg"/>
          <p:cNvPicPr>
            <a:picLocks noChangeAspect="1"/>
          </p:cNvPicPr>
          <p:nvPr/>
        </p:nvPicPr>
        <p:blipFill>
          <a:blip r:embed="rId6" cstate="print"/>
          <a:stretch>
            <a:fillRect/>
          </a:stretch>
        </p:blipFill>
        <p:spPr>
          <a:xfrm>
            <a:off x="4419600" y="1676400"/>
            <a:ext cx="975102" cy="876357"/>
          </a:xfrm>
          <a:prstGeom prst="rect">
            <a:avLst/>
          </a:prstGeom>
        </p:spPr>
      </p:pic>
      <p:pic>
        <p:nvPicPr>
          <p:cNvPr id="13" name="Picture 12" descr="sun2.jpg"/>
          <p:cNvPicPr>
            <a:picLocks noChangeAspect="1"/>
          </p:cNvPicPr>
          <p:nvPr/>
        </p:nvPicPr>
        <p:blipFill>
          <a:blip r:embed="rId7" cstate="print"/>
          <a:stretch>
            <a:fillRect/>
          </a:stretch>
        </p:blipFill>
        <p:spPr>
          <a:xfrm>
            <a:off x="7239000" y="1752600"/>
            <a:ext cx="1066800" cy="799071"/>
          </a:xfrm>
          <a:prstGeom prst="rect">
            <a:avLst/>
          </a:prstGeom>
        </p:spPr>
      </p:pic>
      <p:sp>
        <p:nvSpPr>
          <p:cNvPr id="14" name="TextBox 13"/>
          <p:cNvSpPr txBox="1"/>
          <p:nvPr/>
        </p:nvSpPr>
        <p:spPr>
          <a:xfrm>
            <a:off x="304800" y="2667000"/>
            <a:ext cx="8458200" cy="707886"/>
          </a:xfrm>
          <a:prstGeom prst="rect">
            <a:avLst/>
          </a:prstGeom>
          <a:noFill/>
        </p:spPr>
        <p:txBody>
          <a:bodyPr wrap="square" rtlCol="0">
            <a:spAutoFit/>
          </a:bodyPr>
          <a:lstStyle/>
          <a:p>
            <a:pPr algn="ctr"/>
            <a:r>
              <a:rPr lang="en-US" sz="2000" b="1" dirty="0"/>
              <a:t>Light travels in a straight line until it strikes and object or travels from one material to another.</a:t>
            </a:r>
          </a:p>
        </p:txBody>
      </p:sp>
      <p:sp>
        <p:nvSpPr>
          <p:cNvPr id="16" name="TextBox 15"/>
          <p:cNvSpPr txBox="1"/>
          <p:nvPr/>
        </p:nvSpPr>
        <p:spPr>
          <a:xfrm>
            <a:off x="4953000" y="3505200"/>
            <a:ext cx="2611740" cy="1754326"/>
          </a:xfrm>
          <a:prstGeom prst="rect">
            <a:avLst/>
          </a:prstGeom>
          <a:noFill/>
        </p:spPr>
        <p:txBody>
          <a:bodyPr wrap="square" rtlCol="0">
            <a:spAutoFit/>
          </a:bodyPr>
          <a:lstStyle/>
          <a:p>
            <a:r>
              <a:rPr lang="en-US" dirty="0"/>
              <a:t>If you shine light on a surface, some of that light will bounce off, or be reflected by, the surface. This process is called </a:t>
            </a:r>
            <a:r>
              <a:rPr lang="en-US" b="1" dirty="0">
                <a:solidFill>
                  <a:srgbClr val="FF0000"/>
                </a:solidFill>
              </a:rPr>
              <a:t>reflection.</a:t>
            </a:r>
          </a:p>
        </p:txBody>
      </p:sp>
      <p:pic>
        <p:nvPicPr>
          <p:cNvPr id="17" name="Picture 16" descr="laser.jpg"/>
          <p:cNvPicPr>
            <a:picLocks noChangeAspect="1"/>
          </p:cNvPicPr>
          <p:nvPr/>
        </p:nvPicPr>
        <p:blipFill>
          <a:blip r:embed="rId8" cstate="print"/>
          <a:stretch>
            <a:fillRect/>
          </a:stretch>
        </p:blipFill>
        <p:spPr>
          <a:xfrm>
            <a:off x="7467600" y="3886200"/>
            <a:ext cx="1468099" cy="973413"/>
          </a:xfrm>
          <a:prstGeom prst="rect">
            <a:avLst/>
          </a:prstGeom>
        </p:spPr>
      </p:pic>
      <p:sp>
        <p:nvSpPr>
          <p:cNvPr id="19" name="TextBox 18"/>
          <p:cNvSpPr txBox="1"/>
          <p:nvPr/>
        </p:nvSpPr>
        <p:spPr>
          <a:xfrm>
            <a:off x="228600" y="3505200"/>
            <a:ext cx="2819400" cy="1477328"/>
          </a:xfrm>
          <a:prstGeom prst="rect">
            <a:avLst/>
          </a:prstGeom>
          <a:noFill/>
        </p:spPr>
        <p:txBody>
          <a:bodyPr wrap="square" rtlCol="0">
            <a:spAutoFit/>
          </a:bodyPr>
          <a:lstStyle/>
          <a:p>
            <a:r>
              <a:rPr lang="en-US" dirty="0"/>
              <a:t>When light passes from one object to another, light changes</a:t>
            </a:r>
          </a:p>
          <a:p>
            <a:r>
              <a:rPr lang="en-US" dirty="0"/>
              <a:t>direction slightly. This is called </a:t>
            </a:r>
            <a:r>
              <a:rPr lang="en-US" b="1" dirty="0">
                <a:solidFill>
                  <a:srgbClr val="FF0000"/>
                </a:solidFill>
              </a:rPr>
              <a:t>refraction</a:t>
            </a:r>
            <a:r>
              <a:rPr lang="en-US" dirty="0"/>
              <a:t>.</a:t>
            </a:r>
          </a:p>
        </p:txBody>
      </p:sp>
      <p:pic>
        <p:nvPicPr>
          <p:cNvPr id="20" name="Picture 19" descr="spoon.bmp"/>
          <p:cNvPicPr>
            <a:picLocks noChangeAspect="1"/>
          </p:cNvPicPr>
          <p:nvPr/>
        </p:nvPicPr>
        <p:blipFill>
          <a:blip r:embed="rId9" cstate="print"/>
          <a:stretch>
            <a:fillRect/>
          </a:stretch>
        </p:blipFill>
        <p:spPr>
          <a:xfrm>
            <a:off x="2819400" y="3810000"/>
            <a:ext cx="1463040" cy="1143000"/>
          </a:xfrm>
          <a:prstGeom prst="rect">
            <a:avLst/>
          </a:prstGeom>
        </p:spPr>
      </p:pic>
      <p:sp>
        <p:nvSpPr>
          <p:cNvPr id="21" name="TextBox 20"/>
          <p:cNvSpPr txBox="1"/>
          <p:nvPr/>
        </p:nvSpPr>
        <p:spPr>
          <a:xfrm>
            <a:off x="228600" y="5562600"/>
            <a:ext cx="7848600" cy="923330"/>
          </a:xfrm>
          <a:prstGeom prst="rect">
            <a:avLst/>
          </a:prstGeom>
          <a:noFill/>
        </p:spPr>
        <p:txBody>
          <a:bodyPr wrap="square" rtlCol="0">
            <a:spAutoFit/>
          </a:bodyPr>
          <a:lstStyle/>
          <a:p>
            <a:r>
              <a:rPr lang="en-US" dirty="0"/>
              <a:t>Light can be taken in by an object. This means it is </a:t>
            </a:r>
            <a:r>
              <a:rPr lang="en-US" b="1" dirty="0">
                <a:solidFill>
                  <a:srgbClr val="FF0000"/>
                </a:solidFill>
              </a:rPr>
              <a:t>absorbed</a:t>
            </a:r>
            <a:r>
              <a:rPr lang="en-US" dirty="0"/>
              <a:t>. Most objects absorb some colors of light. Only clear objects transmit the light that hits them.</a:t>
            </a:r>
          </a:p>
        </p:txBody>
      </p:sp>
      <p:pic>
        <p:nvPicPr>
          <p:cNvPr id="22" name="Picture 21" descr="apple.jpg"/>
          <p:cNvPicPr>
            <a:picLocks noChangeAspect="1"/>
          </p:cNvPicPr>
          <p:nvPr/>
        </p:nvPicPr>
        <p:blipFill>
          <a:blip r:embed="rId10" cstate="print"/>
          <a:stretch>
            <a:fillRect/>
          </a:stretch>
        </p:blipFill>
        <p:spPr>
          <a:xfrm>
            <a:off x="7696200" y="5410200"/>
            <a:ext cx="1219200" cy="1224643"/>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7337</TotalTime>
  <Words>1693</Words>
  <Application>Microsoft Office PowerPoint</Application>
  <PresentationFormat>On-screen Show (4:3)</PresentationFormat>
  <Paragraphs>215</Paragraphs>
  <Slides>24</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Constantia</vt:lpstr>
      <vt:lpstr>Wingdings 2</vt:lpstr>
      <vt:lpstr>Flow</vt:lpstr>
      <vt:lpstr>Elementary Science</vt:lpstr>
      <vt:lpstr>SC.5.P.10.1</vt:lpstr>
      <vt:lpstr> Energy</vt:lpstr>
      <vt:lpstr>Energy comes in many forms.</vt:lpstr>
      <vt:lpstr>PowerPoint Presentation</vt:lpstr>
      <vt:lpstr>PowerPoint Presentation</vt:lpstr>
      <vt:lpstr>Summarize</vt:lpstr>
      <vt:lpstr>PowerPoint Presentation</vt:lpstr>
      <vt:lpstr>PowerPoint Presentation</vt:lpstr>
      <vt:lpstr>PowerPoint Presentation</vt:lpstr>
      <vt:lpstr> Summary</vt:lpstr>
      <vt:lpstr>Guided Practice Work with your shoulder partner to answer each question</vt:lpstr>
      <vt:lpstr> “D” is the correct answer!</vt:lpstr>
      <vt:lpstr>PowerPoint Presentation</vt:lpstr>
      <vt:lpstr> “A” is the correct answer!</vt:lpstr>
      <vt:lpstr>PowerPoint Presentation</vt:lpstr>
      <vt:lpstr> “C” is the correct answer!</vt:lpstr>
      <vt:lpstr>Summary</vt:lpstr>
      <vt:lpstr>Check Your Understanding Record your answers. Check them at the end.</vt:lpstr>
      <vt:lpstr>PowerPoint Presentation</vt:lpstr>
      <vt:lpstr>PowerPoint Presentation</vt:lpstr>
      <vt:lpstr>PowerPoint Presentation</vt:lpstr>
      <vt:lpstr>Check Your Answers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linda.vendur</dc:creator>
  <cp:lastModifiedBy>Edward Nunez</cp:lastModifiedBy>
  <cp:revision>437</cp:revision>
  <dcterms:created xsi:type="dcterms:W3CDTF">2009-01-20T16:21:40Z</dcterms:created>
  <dcterms:modified xsi:type="dcterms:W3CDTF">2020-04-08T17:53:10Z</dcterms:modified>
</cp:coreProperties>
</file>