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4" r:id="rId11"/>
    <p:sldId id="265" r:id="rId12"/>
    <p:sldId id="267" r:id="rId13"/>
    <p:sldId id="266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9D26-A82F-4675-A0E7-B18E6E8195E1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1082-0B7E-4CA6-A76F-E3A5B74D3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932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9D26-A82F-4675-A0E7-B18E6E8195E1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1082-0B7E-4CA6-A76F-E3A5B74D3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03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9D26-A82F-4675-A0E7-B18E6E8195E1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1082-0B7E-4CA6-A76F-E3A5B74D3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28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9D26-A82F-4675-A0E7-B18E6E8195E1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1082-0B7E-4CA6-A76F-E3A5B74D3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14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9D26-A82F-4675-A0E7-B18E6E8195E1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1082-0B7E-4CA6-A76F-E3A5B74D3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57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9D26-A82F-4675-A0E7-B18E6E8195E1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1082-0B7E-4CA6-A76F-E3A5B74D3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58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9D26-A82F-4675-A0E7-B18E6E8195E1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1082-0B7E-4CA6-A76F-E3A5B74D3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438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9D26-A82F-4675-A0E7-B18E6E8195E1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1082-0B7E-4CA6-A76F-E3A5B74D3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26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9D26-A82F-4675-A0E7-B18E6E8195E1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1082-0B7E-4CA6-A76F-E3A5B74D3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67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9D26-A82F-4675-A0E7-B18E6E8195E1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1082-0B7E-4CA6-A76F-E3A5B74D3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38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9D26-A82F-4675-A0E7-B18E6E8195E1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1082-0B7E-4CA6-A76F-E3A5B74D3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215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09D26-A82F-4675-A0E7-B18E6E8195E1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21082-0B7E-4CA6-A76F-E3A5B74D3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49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Mrs. A </a:t>
            </a:r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ELA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Online Zoom class #2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“Intelligence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is the ability to adapt to</a:t>
            </a:r>
            <a:r>
              <a:rPr lang="en-US" dirty="0" smtClean="0"/>
              <a:t> </a:t>
            </a:r>
            <a:r>
              <a:rPr lang="en-US" b="1" dirty="0" smtClean="0">
                <a:solidFill>
                  <a:srgbClr val="FF0000"/>
                </a:solidFill>
              </a:rPr>
              <a:t>change</a:t>
            </a:r>
            <a:r>
              <a:rPr lang="en-US" dirty="0" smtClean="0"/>
              <a:t>. ..”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475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/>
              <a:t>Chapters Five &amp; Six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7150">
            <a:solidFill>
              <a:srgbClr val="00B0F0"/>
            </a:solidFill>
          </a:ln>
        </p:spPr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dirty="0"/>
              <a:t>1. Why was Mr. Sir in such a bad mood? </a:t>
            </a:r>
            <a:r>
              <a:rPr lang="en-US" dirty="0" smtClean="0"/>
              <a:t>(</a:t>
            </a:r>
            <a:r>
              <a:rPr lang="en-US" dirty="0" err="1" smtClean="0"/>
              <a:t>Pg</a:t>
            </a:r>
            <a:r>
              <a:rPr lang="en-US" dirty="0" smtClean="0"/>
              <a:t> 16-17)</a:t>
            </a:r>
          </a:p>
          <a:p>
            <a:r>
              <a:rPr lang="en-US" dirty="0" smtClean="0"/>
              <a:t>2</a:t>
            </a:r>
            <a:r>
              <a:rPr lang="en-US" dirty="0"/>
              <a:t>. According to Counselor </a:t>
            </a:r>
            <a:r>
              <a:rPr lang="en-US" dirty="0" err="1"/>
              <a:t>Pendanski</a:t>
            </a:r>
            <a:r>
              <a:rPr lang="en-US" dirty="0"/>
              <a:t>, what one rule should Stanley always remember?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. Why was Stanley reluctant to tell Mr. </a:t>
            </a:r>
            <a:r>
              <a:rPr lang="en-US" dirty="0" err="1"/>
              <a:t>Pendanski</a:t>
            </a:r>
            <a:r>
              <a:rPr lang="en-US" dirty="0"/>
              <a:t> that he was innocent?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. What nickname did the boys in Stanley's tent use for Mr. </a:t>
            </a:r>
            <a:r>
              <a:rPr lang="en-US" dirty="0" err="1"/>
              <a:t>Pendanski</a:t>
            </a:r>
            <a:r>
              <a:rPr lang="en-US" dirty="0" smtClean="0"/>
              <a:t>?(pg.18-20) </a:t>
            </a:r>
          </a:p>
          <a:p>
            <a:r>
              <a:rPr lang="en-US" dirty="0" smtClean="0"/>
              <a:t> 5. For </a:t>
            </a:r>
            <a:r>
              <a:rPr lang="en-US" dirty="0"/>
              <a:t>what crime was Stanley sent to Camp Green Lake? </a:t>
            </a:r>
            <a:endParaRPr lang="en-US" dirty="0" smtClean="0"/>
          </a:p>
          <a:p>
            <a:r>
              <a:rPr lang="en-US" dirty="0" smtClean="0"/>
              <a:t>6</a:t>
            </a:r>
            <a:r>
              <a:rPr lang="en-US" dirty="0"/>
              <a:t>. </a:t>
            </a:r>
            <a:r>
              <a:rPr lang="en-US" dirty="0" smtClean="0"/>
              <a:t>Briefly </a:t>
            </a:r>
            <a:r>
              <a:rPr lang="en-US" dirty="0"/>
              <a:t>describe Stanley's version of the theft. </a:t>
            </a:r>
            <a:endParaRPr lang="en-US" dirty="0" smtClean="0"/>
          </a:p>
          <a:p>
            <a:r>
              <a:rPr lang="en-US" dirty="0" smtClean="0"/>
              <a:t>7. </a:t>
            </a:r>
            <a:r>
              <a:rPr lang="en-US" dirty="0"/>
              <a:t>What did the judge think?</a:t>
            </a:r>
          </a:p>
        </p:txBody>
      </p:sp>
    </p:spTree>
    <p:extLst>
      <p:ext uri="{BB962C8B-B14F-4D97-AF65-F5344CB8AC3E}">
        <p14:creationId xmlns:p14="http://schemas.microsoft.com/office/powerpoint/2010/main" val="2882798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/>
              <a:t>Chapter Seven &amp; Eight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7150">
            <a:solidFill>
              <a:srgbClr val="00B0F0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1</a:t>
            </a:r>
            <a:r>
              <a:rPr lang="en-US" dirty="0"/>
              <a:t>. How do we know that Stanley is not accustomed to hard physical work</a:t>
            </a:r>
            <a:r>
              <a:rPr lang="en-US" dirty="0" smtClean="0"/>
              <a:t>? (26-27)</a:t>
            </a:r>
          </a:p>
          <a:p>
            <a:r>
              <a:rPr lang="en-US" dirty="0" smtClean="0"/>
              <a:t> </a:t>
            </a:r>
            <a:r>
              <a:rPr lang="en-US" dirty="0"/>
              <a:t>2. Why might X-Ray have preferred a shorter shovel? </a:t>
            </a:r>
            <a:r>
              <a:rPr lang="en-US" dirty="0" smtClean="0"/>
              <a:t>(26-27)</a:t>
            </a:r>
          </a:p>
          <a:p>
            <a:r>
              <a:rPr lang="en-US" dirty="0" smtClean="0"/>
              <a:t>3</a:t>
            </a:r>
            <a:r>
              <a:rPr lang="en-US" dirty="0"/>
              <a:t>. How did Stanley's weight help him for once in his life? </a:t>
            </a:r>
            <a:r>
              <a:rPr lang="en-US" dirty="0" smtClean="0"/>
              <a:t>(28)</a:t>
            </a:r>
          </a:p>
          <a:p>
            <a:r>
              <a:rPr lang="en-US" dirty="0" smtClean="0"/>
              <a:t>4</a:t>
            </a:r>
            <a:r>
              <a:rPr lang="en-US" dirty="0"/>
              <a:t>. Why did the digging get easier for Stanley as the hole got deeper</a:t>
            </a:r>
            <a:r>
              <a:rPr lang="en-US" dirty="0" smtClean="0"/>
              <a:t>?</a:t>
            </a:r>
          </a:p>
          <a:p>
            <a:r>
              <a:rPr lang="en-US" dirty="0" smtClean="0"/>
              <a:t> </a:t>
            </a:r>
            <a:r>
              <a:rPr lang="en-US" dirty="0"/>
              <a:t>5. Who was </a:t>
            </a:r>
            <a:r>
              <a:rPr lang="en-US" dirty="0" err="1"/>
              <a:t>Elya</a:t>
            </a:r>
            <a:r>
              <a:rPr lang="en-US" dirty="0"/>
              <a:t> </a:t>
            </a:r>
            <a:r>
              <a:rPr lang="en-US" dirty="0" err="1"/>
              <a:t>Yelnats</a:t>
            </a:r>
            <a:r>
              <a:rPr lang="en-US" dirty="0"/>
              <a:t>? </a:t>
            </a:r>
            <a:r>
              <a:rPr lang="en-US" dirty="0" smtClean="0"/>
              <a:t>(28)</a:t>
            </a:r>
          </a:p>
          <a:p>
            <a:r>
              <a:rPr lang="en-US" dirty="0" smtClean="0"/>
              <a:t>6</a:t>
            </a:r>
            <a:r>
              <a:rPr lang="en-US" dirty="0"/>
              <a:t>. Describe Madame </a:t>
            </a:r>
            <a:r>
              <a:rPr lang="en-US" dirty="0" err="1"/>
              <a:t>Zeroni</a:t>
            </a:r>
            <a:r>
              <a:rPr lang="en-US" dirty="0"/>
              <a:t>. </a:t>
            </a:r>
            <a:r>
              <a:rPr lang="en-US" dirty="0" smtClean="0"/>
              <a:t>(29)</a:t>
            </a:r>
          </a:p>
          <a:p>
            <a:r>
              <a:rPr lang="en-US" dirty="0" smtClean="0"/>
              <a:t>7</a:t>
            </a:r>
            <a:r>
              <a:rPr lang="en-US" dirty="0"/>
              <a:t>. What advice did Madame </a:t>
            </a:r>
            <a:r>
              <a:rPr lang="en-US" dirty="0" err="1"/>
              <a:t>Zeroni</a:t>
            </a:r>
            <a:r>
              <a:rPr lang="en-US" dirty="0"/>
              <a:t> offer </a:t>
            </a:r>
            <a:r>
              <a:rPr lang="en-US" dirty="0" err="1"/>
              <a:t>Elya</a:t>
            </a:r>
            <a:r>
              <a:rPr lang="en-US" dirty="0"/>
              <a:t> about Myra </a:t>
            </a:r>
            <a:r>
              <a:rPr lang="en-US" dirty="0" err="1"/>
              <a:t>Menke</a:t>
            </a:r>
            <a:r>
              <a:rPr lang="en-US" dirty="0" smtClean="0"/>
              <a:t>? (30)</a:t>
            </a:r>
          </a:p>
          <a:p>
            <a:r>
              <a:rPr lang="en-US" dirty="0" smtClean="0"/>
              <a:t> </a:t>
            </a:r>
            <a:r>
              <a:rPr lang="en-US" dirty="0"/>
              <a:t>8. Why did Madame </a:t>
            </a:r>
            <a:r>
              <a:rPr lang="en-US" dirty="0" err="1"/>
              <a:t>Zeroni</a:t>
            </a:r>
            <a:r>
              <a:rPr lang="en-US" dirty="0"/>
              <a:t> give </a:t>
            </a:r>
            <a:r>
              <a:rPr lang="en-US" dirty="0" err="1"/>
              <a:t>Elya</a:t>
            </a:r>
            <a:r>
              <a:rPr lang="en-US" dirty="0"/>
              <a:t> a </a:t>
            </a:r>
            <a:r>
              <a:rPr lang="en-US" dirty="0" smtClean="0"/>
              <a:t>piglet?30-31</a:t>
            </a:r>
          </a:p>
          <a:p>
            <a:r>
              <a:rPr lang="en-US" dirty="0" smtClean="0"/>
              <a:t> </a:t>
            </a:r>
            <a:r>
              <a:rPr lang="en-US" dirty="0"/>
              <a:t>9. Explain Madame </a:t>
            </a:r>
            <a:r>
              <a:rPr lang="en-US" dirty="0" err="1"/>
              <a:t>Zeroni's</a:t>
            </a:r>
            <a:r>
              <a:rPr lang="en-US" dirty="0"/>
              <a:t> curse. </a:t>
            </a:r>
            <a:endParaRPr lang="en-US" dirty="0" smtClean="0"/>
          </a:p>
          <a:p>
            <a:r>
              <a:rPr lang="en-US" dirty="0" smtClean="0"/>
              <a:t>10</a:t>
            </a:r>
            <a:r>
              <a:rPr lang="en-US" dirty="0"/>
              <a:t>. Why did </a:t>
            </a:r>
            <a:r>
              <a:rPr lang="en-US" dirty="0" err="1"/>
              <a:t>Elya</a:t>
            </a:r>
            <a:r>
              <a:rPr lang="en-US" dirty="0"/>
              <a:t> refuse to choose a number in order to win Myra's hand in marriage</a:t>
            </a:r>
            <a:r>
              <a:rPr lang="en-US" dirty="0" smtClean="0"/>
              <a:t>? 34-35</a:t>
            </a:r>
          </a:p>
        </p:txBody>
      </p:sp>
    </p:spTree>
    <p:extLst>
      <p:ext uri="{BB962C8B-B14F-4D97-AF65-F5344CB8AC3E}">
        <p14:creationId xmlns:p14="http://schemas.microsoft.com/office/powerpoint/2010/main" val="1380737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/>
              <a:t>Chapter Seven &amp; </a:t>
            </a:r>
            <a:r>
              <a:rPr lang="en-US" dirty="0" smtClean="0"/>
              <a:t>Eight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7150">
            <a:solidFill>
              <a:srgbClr val="00B0F0"/>
            </a:solidFill>
          </a:ln>
        </p:spPr>
        <p:txBody>
          <a:bodyPr>
            <a:normAutofit lnSpcReduction="10000"/>
          </a:bodyPr>
          <a:lstStyle/>
          <a:p>
            <a:r>
              <a:rPr lang="en-US" dirty="0"/>
              <a:t> 11. How might the counsellors have punished Stanley if he had refused to finish digging the hole? </a:t>
            </a:r>
            <a:endParaRPr lang="en-US" dirty="0" smtClean="0"/>
          </a:p>
          <a:p>
            <a:r>
              <a:rPr lang="en-US" dirty="0" smtClean="0"/>
              <a:t>12</a:t>
            </a:r>
            <a:r>
              <a:rPr lang="en-US" dirty="0"/>
              <a:t>. What warning did Magnet give Stanley as he headed off to select a bathroom</a:t>
            </a:r>
            <a:r>
              <a:rPr lang="en-US" dirty="0" smtClean="0"/>
              <a:t>?(36)</a:t>
            </a:r>
          </a:p>
          <a:p>
            <a:r>
              <a:rPr lang="en-US" dirty="0" smtClean="0"/>
              <a:t> </a:t>
            </a:r>
            <a:r>
              <a:rPr lang="en-US" dirty="0"/>
              <a:t>13. What did </a:t>
            </a:r>
            <a:r>
              <a:rPr lang="en-US" dirty="0" err="1"/>
              <a:t>Elya</a:t>
            </a:r>
            <a:r>
              <a:rPr lang="en-US" dirty="0"/>
              <a:t> remember as his ship was clearing the harbor? </a:t>
            </a:r>
            <a:r>
              <a:rPr lang="en-US" dirty="0" smtClean="0"/>
              <a:t>(37)</a:t>
            </a:r>
          </a:p>
          <a:p>
            <a:r>
              <a:rPr lang="en-US" dirty="0" smtClean="0"/>
              <a:t>14</a:t>
            </a:r>
            <a:r>
              <a:rPr lang="en-US" dirty="0"/>
              <a:t>. What did Zero do after he had finished digging his hole? </a:t>
            </a:r>
            <a:endParaRPr lang="en-US" dirty="0" smtClean="0"/>
          </a:p>
          <a:p>
            <a:r>
              <a:rPr lang="en-US" dirty="0" smtClean="0"/>
              <a:t>15</a:t>
            </a:r>
            <a:r>
              <a:rPr lang="en-US" dirty="0"/>
              <a:t>. How was Sarah Miller different from Myra </a:t>
            </a:r>
            <a:r>
              <a:rPr lang="en-US" dirty="0" err="1"/>
              <a:t>Menke</a:t>
            </a:r>
            <a:r>
              <a:rPr lang="en-US" dirty="0"/>
              <a:t>? </a:t>
            </a:r>
            <a:r>
              <a:rPr lang="en-US" dirty="0" smtClean="0"/>
              <a:t>(38)</a:t>
            </a:r>
          </a:p>
          <a:p>
            <a:r>
              <a:rPr lang="en-US" dirty="0" smtClean="0"/>
              <a:t>16</a:t>
            </a:r>
            <a:r>
              <a:rPr lang="en-US" dirty="0"/>
              <a:t>. What does Stanley discover upon completing his first hole? </a:t>
            </a:r>
            <a:r>
              <a:rPr lang="en-US" dirty="0" smtClean="0"/>
              <a:t>(40)</a:t>
            </a:r>
          </a:p>
          <a:p>
            <a:r>
              <a:rPr lang="en-US" dirty="0" smtClean="0"/>
              <a:t>17</a:t>
            </a:r>
            <a:r>
              <a:rPr lang="en-US" dirty="0"/>
              <a:t>. What would probably happen if you were ever close enough to see the yellow dots on a yellow-spotted lizard</a:t>
            </a:r>
            <a:r>
              <a:rPr lang="en-US" dirty="0" smtClean="0"/>
              <a:t>? (41)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669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/>
              <a:t>Chapter Nine &amp; 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7150">
            <a:solidFill>
              <a:srgbClr val="00B0F0"/>
            </a:solidFill>
          </a:ln>
        </p:spPr>
        <p:txBody>
          <a:bodyPr/>
          <a:lstStyle/>
          <a:p>
            <a:r>
              <a:rPr lang="en-US" dirty="0" smtClean="0"/>
              <a:t>1</a:t>
            </a:r>
            <a:r>
              <a:rPr lang="en-US" dirty="0"/>
              <a:t>. Explain why the sign on the rec room said wreck room</a:t>
            </a:r>
            <a:r>
              <a:rPr lang="en-US" dirty="0" smtClean="0"/>
              <a:t>. (43)</a:t>
            </a:r>
          </a:p>
          <a:p>
            <a:r>
              <a:rPr lang="en-US" dirty="0" smtClean="0"/>
              <a:t> </a:t>
            </a:r>
            <a:r>
              <a:rPr lang="en-US" dirty="0"/>
              <a:t>2. Why in X-Ray's opinion was the second hole the hardest to dig</a:t>
            </a:r>
            <a:r>
              <a:rPr lang="en-US" dirty="0" smtClean="0"/>
              <a:t>?(45) </a:t>
            </a:r>
          </a:p>
          <a:p>
            <a:r>
              <a:rPr lang="en-US" dirty="0" smtClean="0"/>
              <a:t> </a:t>
            </a:r>
            <a:r>
              <a:rPr lang="en-US" dirty="0"/>
              <a:t>3. Why is Stanley's letter home so comical? </a:t>
            </a:r>
            <a:r>
              <a:rPr lang="en-US" dirty="0" smtClean="0"/>
              <a:t>(46)</a:t>
            </a:r>
          </a:p>
          <a:p>
            <a:r>
              <a:rPr lang="en-US" dirty="0" smtClean="0"/>
              <a:t>4</a:t>
            </a:r>
            <a:r>
              <a:rPr lang="en-US" dirty="0"/>
              <a:t>. Give proof that Stanley has learned from his previous day of digging. </a:t>
            </a:r>
            <a:r>
              <a:rPr lang="en-US" dirty="0" smtClean="0"/>
              <a:t>(48)</a:t>
            </a:r>
          </a:p>
          <a:p>
            <a:r>
              <a:rPr lang="en-US" dirty="0" smtClean="0"/>
              <a:t>5</a:t>
            </a:r>
            <a:r>
              <a:rPr lang="en-US" dirty="0"/>
              <a:t>. Why did Stanley refer to the fossil as his miracle</a:t>
            </a:r>
            <a:r>
              <a:rPr lang="en-US" dirty="0" smtClean="0"/>
              <a:t>?(50)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779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/>
              <a:t>Chapter Eleven &amp; Twelve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7150">
            <a:solidFill>
              <a:srgbClr val="00B0F0"/>
            </a:solidFill>
          </a:ln>
        </p:spPr>
        <p:txBody>
          <a:bodyPr/>
          <a:lstStyle/>
          <a:p>
            <a:r>
              <a:rPr lang="en-US" dirty="0"/>
              <a:t>1. What did X-Ray ask Stanley to do the next time he found something interesting?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. How did X-Ray get his nickname</a:t>
            </a:r>
            <a:r>
              <a:rPr lang="en-US" dirty="0" smtClean="0"/>
              <a:t>?</a:t>
            </a:r>
          </a:p>
          <a:p>
            <a:r>
              <a:rPr lang="en-US" dirty="0" smtClean="0"/>
              <a:t> </a:t>
            </a:r>
            <a:r>
              <a:rPr lang="en-US" dirty="0"/>
              <a:t>3. Why was Stanley surprised that X-Ray was the leader of the group?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. Why was Stanley glad to be called Caveman</a:t>
            </a:r>
            <a:r>
              <a:rPr lang="en-US" dirty="0" smtClean="0"/>
              <a:t>?</a:t>
            </a:r>
          </a:p>
          <a:p>
            <a:r>
              <a:rPr lang="en-US" dirty="0" smtClean="0"/>
              <a:t> </a:t>
            </a:r>
            <a:r>
              <a:rPr lang="en-US" dirty="0"/>
              <a:t>5. What was Mr. </a:t>
            </a:r>
            <a:r>
              <a:rPr lang="en-US" dirty="0" err="1"/>
              <a:t>Pendanski</a:t>
            </a:r>
            <a:r>
              <a:rPr lang="en-US" dirty="0"/>
              <a:t> doing when Stanley finally dragged himself back to the compound? </a:t>
            </a:r>
            <a:endParaRPr lang="en-US" dirty="0" smtClean="0"/>
          </a:p>
          <a:p>
            <a:r>
              <a:rPr lang="en-US" dirty="0" smtClean="0"/>
              <a:t>6</a:t>
            </a:r>
            <a:r>
              <a:rPr lang="en-US" dirty="0"/>
              <a:t>. What caused the smile to disappear from Zero's face?</a:t>
            </a:r>
          </a:p>
        </p:txBody>
      </p:sp>
    </p:spTree>
    <p:extLst>
      <p:ext uri="{BB962C8B-B14F-4D97-AF65-F5344CB8AC3E}">
        <p14:creationId xmlns:p14="http://schemas.microsoft.com/office/powerpoint/2010/main" val="5830647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/>
              <a:t>Chapter Thirteen &amp; Fourteen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7150">
            <a:solidFill>
              <a:srgbClr val="00B0F0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en-US" dirty="0"/>
              <a:t>1. Why was Stanley reluctant at first to retrieve the glistening object from the pile of dirt?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. Describe the object that Stanley had found.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. How did Stanley respond when </a:t>
            </a:r>
            <a:r>
              <a:rPr lang="en-US" dirty="0" err="1"/>
              <a:t>ZigZag</a:t>
            </a:r>
            <a:r>
              <a:rPr lang="en-US" dirty="0"/>
              <a:t> asked to examine the gold tube?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. What advice did Stanley offer X-Ray about showing the tube to the Warden? </a:t>
            </a:r>
            <a:endParaRPr lang="en-US" dirty="0" smtClean="0"/>
          </a:p>
          <a:p>
            <a:r>
              <a:rPr lang="en-US" dirty="0" smtClean="0"/>
              <a:t>5</a:t>
            </a:r>
            <a:r>
              <a:rPr lang="en-US" dirty="0"/>
              <a:t>. What occurs when the water truck arrives that indicates Stanley's status in the group of boys is improving? </a:t>
            </a:r>
            <a:endParaRPr lang="en-US" dirty="0" smtClean="0"/>
          </a:p>
          <a:p>
            <a:r>
              <a:rPr lang="en-US" dirty="0" smtClean="0"/>
              <a:t>6</a:t>
            </a:r>
            <a:r>
              <a:rPr lang="en-US" dirty="0"/>
              <a:t>. Describe the Warden. </a:t>
            </a:r>
            <a:endParaRPr lang="en-US" dirty="0" smtClean="0"/>
          </a:p>
          <a:p>
            <a:r>
              <a:rPr lang="en-US" dirty="0" smtClean="0"/>
              <a:t>7</a:t>
            </a:r>
            <a:r>
              <a:rPr lang="en-US" dirty="0"/>
              <a:t>. Why was Stanley surprised when the Warden addressed him as Caveman? </a:t>
            </a:r>
            <a:endParaRPr lang="en-US" dirty="0" smtClean="0"/>
          </a:p>
          <a:p>
            <a:r>
              <a:rPr lang="en-US" dirty="0" smtClean="0"/>
              <a:t>8</a:t>
            </a:r>
            <a:r>
              <a:rPr lang="en-US" dirty="0"/>
              <a:t>. What instructions did the Warden give to Mr. </a:t>
            </a:r>
            <a:r>
              <a:rPr lang="en-US" dirty="0" err="1"/>
              <a:t>Pendanski</a:t>
            </a:r>
            <a:r>
              <a:rPr lang="en-US" dirty="0"/>
              <a:t>? </a:t>
            </a:r>
            <a:endParaRPr lang="en-US" dirty="0" smtClean="0"/>
          </a:p>
          <a:p>
            <a:r>
              <a:rPr lang="en-US" dirty="0" smtClean="0"/>
              <a:t>9</a:t>
            </a:r>
            <a:r>
              <a:rPr lang="en-US" dirty="0"/>
              <a:t>. X-Ray had waited until the next day to reveal the discovery of the gold tube.  Why is this time lag significant?</a:t>
            </a:r>
          </a:p>
        </p:txBody>
      </p:sp>
    </p:spTree>
    <p:extLst>
      <p:ext uri="{BB962C8B-B14F-4D97-AF65-F5344CB8AC3E}">
        <p14:creationId xmlns:p14="http://schemas.microsoft.com/office/powerpoint/2010/main" val="2989144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/>
              <a:t>Chapter Fifteen &amp; Sixteen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7150">
            <a:solidFill>
              <a:srgbClr val="00B0F0"/>
            </a:solidFill>
          </a:ln>
        </p:spPr>
        <p:txBody>
          <a:bodyPr/>
          <a:lstStyle/>
          <a:p>
            <a:r>
              <a:rPr lang="en-US" dirty="0"/>
              <a:t>1. Why was the Warden treating the campers so well?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. Why was Stanley so sure he wouldn't find anything despite his careful search through the dirt dug up by Zero?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. According to </a:t>
            </a:r>
            <a:r>
              <a:rPr lang="en-US" dirty="0" err="1"/>
              <a:t>ZigZag</a:t>
            </a:r>
            <a:r>
              <a:rPr lang="en-US" dirty="0"/>
              <a:t> how did the Warden know all their names?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. Why did Stanley decide against digging at night? </a:t>
            </a:r>
            <a:endParaRPr lang="en-US" dirty="0" smtClean="0"/>
          </a:p>
          <a:p>
            <a:r>
              <a:rPr lang="en-US" dirty="0" smtClean="0"/>
              <a:t>5</a:t>
            </a:r>
            <a:r>
              <a:rPr lang="en-US" dirty="0"/>
              <a:t>. Why did Zero not get the joke about the old lady who lived in a shoe?</a:t>
            </a:r>
          </a:p>
        </p:txBody>
      </p:sp>
    </p:spTree>
    <p:extLst>
      <p:ext uri="{BB962C8B-B14F-4D97-AF65-F5344CB8AC3E}">
        <p14:creationId xmlns:p14="http://schemas.microsoft.com/office/powerpoint/2010/main" val="3106962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Review essay format for thought questions</a:t>
            </a:r>
          </a:p>
          <a:p>
            <a:r>
              <a:rPr lang="en-US" dirty="0" smtClean="0"/>
              <a:t>Usage of “No Struggle” essay format to answer achieve article Thought questions</a:t>
            </a:r>
          </a:p>
          <a:p>
            <a:r>
              <a:rPr lang="en-US" dirty="0" smtClean="0"/>
              <a:t>Calendar posts will keep you on task. Print it and keep with ELA notes for daily references</a:t>
            </a:r>
          </a:p>
          <a:p>
            <a:r>
              <a:rPr lang="en-US" dirty="0" smtClean="0"/>
              <a:t>Dailey reading of 30 minutes and submission of reading log by Thursday for teacher review.</a:t>
            </a:r>
          </a:p>
          <a:p>
            <a:r>
              <a:rPr lang="en-US" dirty="0" smtClean="0"/>
              <a:t>Monday and Wednesday Achieve articles : 1 </a:t>
            </a:r>
            <a:r>
              <a:rPr lang="en-US" dirty="0" smtClean="0"/>
              <a:t>Activity only</a:t>
            </a:r>
            <a:r>
              <a:rPr lang="en-US" dirty="0" smtClean="0"/>
              <a:t> </a:t>
            </a:r>
            <a:r>
              <a:rPr lang="en-US" dirty="0" smtClean="0"/>
              <a:t>– 1 assigned with Thought Question answered in essay format.</a:t>
            </a:r>
          </a:p>
          <a:p>
            <a:r>
              <a:rPr lang="en-US" dirty="0" smtClean="0"/>
              <a:t>Tuesday and Thursday </a:t>
            </a:r>
            <a:r>
              <a:rPr lang="en-US" dirty="0" err="1" smtClean="0"/>
              <a:t>Istation</a:t>
            </a:r>
            <a:r>
              <a:rPr lang="en-US" dirty="0" smtClean="0"/>
              <a:t> log in and complete assignment for minimum 45 minutes each day.</a:t>
            </a:r>
          </a:p>
          <a:p>
            <a:r>
              <a:rPr lang="en-US" dirty="0" smtClean="0"/>
              <a:t>Any questions?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418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b="1" dirty="0" smtClean="0"/>
              <a:t>Making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715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fontAlgn="base"/>
            <a:r>
              <a:rPr lang="en-US" dirty="0" smtClean="0"/>
              <a:t>Making inferences is sometimes called "reading between the lines." </a:t>
            </a:r>
          </a:p>
          <a:p>
            <a:pPr fontAlgn="base"/>
            <a:r>
              <a:rPr lang="en-US" dirty="0" smtClean="0"/>
              <a:t>Lets play a "getting to know you" mime activity.</a:t>
            </a:r>
          </a:p>
          <a:p>
            <a:pPr fontAlgn="base"/>
            <a:r>
              <a:rPr lang="en-US" dirty="0" smtClean="0"/>
              <a:t>Separate into pairs.</a:t>
            </a:r>
          </a:p>
          <a:p>
            <a:pPr fontAlgn="base"/>
            <a:r>
              <a:rPr lang="en-US" dirty="0" smtClean="0"/>
              <a:t> Ask each student to learn three things about his or her partner without speaking, writing, or using language of any kind.</a:t>
            </a:r>
          </a:p>
          <a:p>
            <a:pPr fontAlgn="base"/>
            <a:r>
              <a:rPr lang="en-US" dirty="0" smtClean="0"/>
              <a:t>Students can use gestures, sounds, and other methods for getting to know their partners, but not words. </a:t>
            </a:r>
          </a:p>
          <a:p>
            <a:pPr fontAlgn="base"/>
            <a:r>
              <a:rPr lang="en-US" dirty="0" smtClean="0"/>
              <a:t>Then, one at a time, tell the class what they learned about their partners. </a:t>
            </a:r>
          </a:p>
          <a:p>
            <a:pPr fontAlgn="base"/>
            <a:r>
              <a:rPr lang="en-US" dirty="0" smtClean="0"/>
              <a:t>Were you able to learn about each other without using language. These guesses based on limited information are called inferences.</a:t>
            </a:r>
          </a:p>
          <a:p>
            <a:pPr fontAlgn="base"/>
            <a:r>
              <a:rPr lang="en-US" dirty="0" smtClean="0"/>
              <a:t>Now instead of our eyes to make an inference we need to make inferences from the words we see in our inner eye as we read.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16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smtClean="0"/>
              <a:t>Tone and theme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76200">
            <a:solidFill>
              <a:srgbClr val="00B0F0"/>
            </a:solidFill>
          </a:ln>
        </p:spPr>
        <p:txBody>
          <a:bodyPr/>
          <a:lstStyle/>
          <a:p>
            <a:r>
              <a:rPr lang="en-US" dirty="0" smtClean="0"/>
              <a:t>How is the tone and theme set in the Chapter one?</a:t>
            </a:r>
          </a:p>
          <a:p>
            <a:r>
              <a:rPr lang="en-US" dirty="0" smtClean="0"/>
              <a:t>How does this tone and theme continue in Chapter three?(pg6)</a:t>
            </a:r>
            <a:endParaRPr lang="en-US" dirty="0"/>
          </a:p>
          <a:p>
            <a:r>
              <a:rPr lang="en-US" dirty="0" smtClean="0"/>
              <a:t>Why does the author keep referring back to luck? (pg8-9)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74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smtClean="0"/>
              <a:t>Character traits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76200"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How does Stanley reflect hope in his thoughts when referring to his great grandfathers robbery. (pg10)</a:t>
            </a:r>
          </a:p>
          <a:p>
            <a:r>
              <a:rPr lang="en-US" dirty="0" smtClean="0"/>
              <a:t>How does the author reveal Stanley’s character traits? (Pg15)</a:t>
            </a:r>
          </a:p>
          <a:p>
            <a:r>
              <a:rPr lang="en-US" dirty="0" smtClean="0"/>
              <a:t>What are revealed in Stanley’s “thoughts” that let us know the character his is?</a:t>
            </a:r>
          </a:p>
          <a:p>
            <a:r>
              <a:rPr lang="en-US" dirty="0" smtClean="0"/>
              <a:t>Who is Mr. Pen-Dance-Key? What was his role?</a:t>
            </a:r>
          </a:p>
        </p:txBody>
      </p:sp>
    </p:spTree>
    <p:extLst>
      <p:ext uri="{BB962C8B-B14F-4D97-AF65-F5344CB8AC3E}">
        <p14:creationId xmlns:p14="http://schemas.microsoft.com/office/powerpoint/2010/main" val="3448010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5936"/>
            <a:ext cx="10515600" cy="1325563"/>
          </a:xfrm>
          <a:solidFill>
            <a:srgbClr val="92D050"/>
          </a:solidFill>
        </p:spPr>
        <p:txBody>
          <a:bodyPr/>
          <a:lstStyle/>
          <a:p>
            <a:r>
              <a:rPr lang="en-US" dirty="0" smtClean="0"/>
              <a:t>Characters Protagonist and Antagonist-Why?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Protagonist</a:t>
            </a:r>
          </a:p>
          <a:p>
            <a:r>
              <a:rPr lang="en-US" dirty="0" smtClean="0"/>
              <a:t>Stanley</a:t>
            </a:r>
          </a:p>
          <a:p>
            <a:r>
              <a:rPr lang="en-US" dirty="0" smtClean="0"/>
              <a:t>Mr. </a:t>
            </a:r>
            <a:r>
              <a:rPr lang="en-US" dirty="0" err="1" smtClean="0"/>
              <a:t>Pendancekey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 w="5715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Antagonist</a:t>
            </a:r>
          </a:p>
          <a:p>
            <a:r>
              <a:rPr lang="en-US" dirty="0" smtClean="0"/>
              <a:t>Warden</a:t>
            </a:r>
          </a:p>
          <a:p>
            <a:r>
              <a:rPr lang="en-US" dirty="0" smtClean="0"/>
              <a:t>Mr. </a:t>
            </a:r>
            <a:r>
              <a:rPr lang="en-US" dirty="0" err="1" smtClean="0"/>
              <a:t>Pendancekey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978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012" y="2781754"/>
            <a:ext cx="10515600" cy="1325563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en-US" dirty="0"/>
              <a:t>Zoom class #</a:t>
            </a:r>
            <a:r>
              <a:rPr lang="en-US" dirty="0" smtClean="0"/>
              <a:t>3</a:t>
            </a:r>
            <a:br>
              <a:rPr lang="en-US" dirty="0" smtClean="0"/>
            </a:br>
            <a:r>
              <a:rPr lang="en-US" dirty="0" smtClean="0"/>
              <a:t>“Today will be a good day….”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523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572" y="378187"/>
            <a:ext cx="10515600" cy="1325563"/>
          </a:xfrm>
          <a:solidFill>
            <a:srgbClr val="92D050"/>
          </a:solidFill>
        </p:spPr>
        <p:txBody>
          <a:bodyPr/>
          <a:lstStyle/>
          <a:p>
            <a:r>
              <a:rPr lang="en-US" dirty="0"/>
              <a:t>Chapters One &amp; Two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7150">
            <a:solidFill>
              <a:srgbClr val="00B0F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dirty="0"/>
              <a:t>Chapters One &amp; Two </a:t>
            </a:r>
          </a:p>
          <a:p>
            <a:r>
              <a:rPr lang="en-US" dirty="0" smtClean="0"/>
              <a:t>1</a:t>
            </a:r>
            <a:r>
              <a:rPr lang="en-US" dirty="0"/>
              <a:t>. Explain the irony in the name Camp Green Lake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2. Why will campers sometimes permit themselves to be bitten by a rattlesnake or a scorpion?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. What is the significance of the phrase, "The Warden owns the shade"?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. Why does the narrator suggest that if someone is bitten by a yellow-spotted lizard they might as well lie in the hammock. </a:t>
            </a:r>
            <a:endParaRPr lang="en-US" dirty="0" smtClean="0"/>
          </a:p>
          <a:p>
            <a:r>
              <a:rPr lang="en-US" dirty="0" smtClean="0"/>
              <a:t>5</a:t>
            </a:r>
            <a:r>
              <a:rPr lang="en-US" dirty="0"/>
              <a:t>. Why did Camp Green Lake always manage to find campers despite the appalling conditions? </a:t>
            </a:r>
            <a:endParaRPr lang="en-US" dirty="0" smtClean="0"/>
          </a:p>
          <a:p>
            <a:r>
              <a:rPr lang="en-US" dirty="0" smtClean="0"/>
              <a:t>6</a:t>
            </a:r>
            <a:r>
              <a:rPr lang="en-US" dirty="0"/>
              <a:t>. What choices did the judge give Stanley?</a:t>
            </a:r>
          </a:p>
        </p:txBody>
      </p:sp>
    </p:spTree>
    <p:extLst>
      <p:ext uri="{BB962C8B-B14F-4D97-AF65-F5344CB8AC3E}">
        <p14:creationId xmlns:p14="http://schemas.microsoft.com/office/powerpoint/2010/main" val="2657112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/>
              <a:t>Chapters Three &amp; Four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57150">
            <a:solidFill>
              <a:srgbClr val="00B0F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</a:t>
            </a:r>
            <a:r>
              <a:rPr lang="en-US" dirty="0"/>
              <a:t>Why did Stanley have a box of stationery?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How did Mrs. Bell inadvertently embarrass Stanley?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Briefly explain the curse of the one-legged Gypsy.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Why did Stanley's apartment smell of burning rubber and foot odor</a:t>
            </a:r>
            <a:r>
              <a:rPr lang="en-US" dirty="0" smtClean="0"/>
              <a:t>?</a:t>
            </a:r>
          </a:p>
          <a:p>
            <a:r>
              <a:rPr lang="en-US" dirty="0" smtClean="0"/>
              <a:t> </a:t>
            </a:r>
            <a:r>
              <a:rPr lang="en-US" dirty="0"/>
              <a:t>What did everyone in the family like about Stanley </a:t>
            </a:r>
            <a:r>
              <a:rPr lang="en-US" dirty="0" err="1"/>
              <a:t>Yelnat's</a:t>
            </a:r>
            <a:r>
              <a:rPr lang="en-US" dirty="0"/>
              <a:t> name</a:t>
            </a:r>
            <a:r>
              <a:rPr lang="en-US" dirty="0" smtClean="0"/>
              <a:t>?</a:t>
            </a:r>
          </a:p>
          <a:p>
            <a:r>
              <a:rPr lang="en-US" dirty="0" smtClean="0"/>
              <a:t> Explain </a:t>
            </a:r>
            <a:r>
              <a:rPr lang="en-US" dirty="0"/>
              <a:t>the abundance of sunflower seeds on the floor by the desk. </a:t>
            </a:r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did the guard wish to be addressed by Stanley? </a:t>
            </a:r>
            <a:endParaRPr lang="en-US" dirty="0" smtClean="0"/>
          </a:p>
          <a:p>
            <a:r>
              <a:rPr lang="en-US" smtClean="0"/>
              <a:t>What </a:t>
            </a:r>
            <a:r>
              <a:rPr lang="en-US" dirty="0"/>
              <a:t>instructions did the guard give to Stanley concerning digging</a:t>
            </a:r>
            <a:r>
              <a:rPr lang="en-US" dirty="0" smtClean="0"/>
              <a:t>?</a:t>
            </a:r>
          </a:p>
          <a:p>
            <a:r>
              <a:rPr lang="en-US" dirty="0" smtClean="0"/>
              <a:t> According </a:t>
            </a:r>
            <a:r>
              <a:rPr lang="en-US" dirty="0"/>
              <a:t>to Mr. Sir why did none of the campers attempt to escape despite the fact that there were no fences or guard towers?</a:t>
            </a:r>
          </a:p>
        </p:txBody>
      </p:sp>
    </p:spTree>
    <p:extLst>
      <p:ext uri="{BB962C8B-B14F-4D97-AF65-F5344CB8AC3E}">
        <p14:creationId xmlns:p14="http://schemas.microsoft.com/office/powerpoint/2010/main" val="3748794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</TotalTime>
  <Words>1380</Words>
  <Application>Microsoft Office PowerPoint</Application>
  <PresentationFormat>Widescreen</PresentationFormat>
  <Paragraphs>111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Mrs. A 6th ELA</vt:lpstr>
      <vt:lpstr>Class Overview</vt:lpstr>
      <vt:lpstr>Making Inference</vt:lpstr>
      <vt:lpstr>Tone and theme </vt:lpstr>
      <vt:lpstr>Character traits</vt:lpstr>
      <vt:lpstr>Characters Protagonist and Antagonist-Why?</vt:lpstr>
      <vt:lpstr>Zoom class #3 “Today will be a good day….”</vt:lpstr>
      <vt:lpstr>Chapters One &amp; Two  </vt:lpstr>
      <vt:lpstr>Chapters Three &amp; Four</vt:lpstr>
      <vt:lpstr>Chapters Five &amp; Six</vt:lpstr>
      <vt:lpstr>Chapter Seven &amp; Eight</vt:lpstr>
      <vt:lpstr>Chapter Seven &amp; Eight (continued)</vt:lpstr>
      <vt:lpstr>Chapter Nine &amp; Ten</vt:lpstr>
      <vt:lpstr>Chapter Eleven &amp; Twelve</vt:lpstr>
      <vt:lpstr>Chapter Thirteen &amp; Fourteen</vt:lpstr>
      <vt:lpstr>Chapter Fifteen &amp; Sixteen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Mrs. A 7th ELA</dc:title>
  <dc:creator>student</dc:creator>
  <cp:lastModifiedBy>student</cp:lastModifiedBy>
  <cp:revision>24</cp:revision>
  <dcterms:created xsi:type="dcterms:W3CDTF">2020-04-07T12:34:15Z</dcterms:created>
  <dcterms:modified xsi:type="dcterms:W3CDTF">2020-04-14T13:59:51Z</dcterms:modified>
</cp:coreProperties>
</file>