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8"/>
  </p:notesMasterIdLst>
  <p:handoutMasterIdLst>
    <p:handoutMasterId r:id="rId29"/>
  </p:handoutMasterIdLst>
  <p:sldIdLst>
    <p:sldId id="256" r:id="rId5"/>
    <p:sldId id="275" r:id="rId6"/>
    <p:sldId id="276" r:id="rId7"/>
    <p:sldId id="257" r:id="rId8"/>
    <p:sldId id="258" r:id="rId9"/>
    <p:sldId id="277" r:id="rId10"/>
    <p:sldId id="278" r:id="rId11"/>
    <p:sldId id="259" r:id="rId12"/>
    <p:sldId id="283" r:id="rId13"/>
    <p:sldId id="260" r:id="rId14"/>
    <p:sldId id="279" r:id="rId15"/>
    <p:sldId id="284" r:id="rId16"/>
    <p:sldId id="262" r:id="rId17"/>
    <p:sldId id="285" r:id="rId18"/>
    <p:sldId id="280" r:id="rId19"/>
    <p:sldId id="286" r:id="rId20"/>
    <p:sldId id="281" r:id="rId21"/>
    <p:sldId id="263" r:id="rId22"/>
    <p:sldId id="287" r:id="rId23"/>
    <p:sldId id="272" r:id="rId24"/>
    <p:sldId id="267" r:id="rId25"/>
    <p:sldId id="282"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501" autoAdjust="0"/>
  </p:normalViewPr>
  <p:slideViewPr>
    <p:cSldViewPr snapToGrid="0">
      <p:cViewPr varScale="1">
        <p:scale>
          <a:sx n="81" d="100"/>
          <a:sy n="81" d="100"/>
        </p:scale>
        <p:origin x="754" y="72"/>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pPr/>
              <a:t>11/7/2020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p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pPr/>
              <a:t>11/7/2020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p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with a partner to complete Cornell notes  for the different</a:t>
            </a:r>
            <a:r>
              <a:rPr lang="en-US" baseline="0" dirty="0"/>
              <a:t> forms of energy.</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pPr/>
              <a:t>22</a:t>
            </a:fld>
            <a:endParaRPr lang="en-US"/>
          </a:p>
        </p:txBody>
      </p:sp>
    </p:spTree>
    <p:extLst>
      <p:ext uri="{BB962C8B-B14F-4D97-AF65-F5344CB8AC3E}">
        <p14:creationId xmlns:p14="http://schemas.microsoft.com/office/powerpoint/2010/main" val="432517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t>Click to edit Master title style</a:t>
            </a:r>
          </a:p>
        </p:txBody>
      </p: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t>Click to edit Master subtitle style</a:t>
            </a:r>
          </a:p>
        </p:txBody>
      </p:sp>
      <p:pic>
        <p:nvPicPr>
          <p:cNvPr id="9" name="Picture 8" descr="Closeup of test tube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402902D-A5F5-4D7D-AAA7-32469BA0BC4D}" type="datetimeFigureOut">
              <a:rPr lang="en-US"/>
              <a:pPr/>
              <a:t>11/7/2020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t>Click to edit Master title style</a:t>
            </a:r>
          </a:p>
        </p:txBody>
      </p:sp>
      <p:sp>
        <p:nvSpPr>
          <p:cNvPr id="3" name="Vertical Text Placeholder 2"/>
          <p:cNvSpPr>
            <a:spLocks noGrp="1"/>
          </p:cNvSpPr>
          <p:nvPr>
            <p:ph type="body" orient="vert" idx="1"/>
          </p:nvPr>
        </p:nvSpPr>
        <p:spPr>
          <a:xfrm>
            <a:off x="838199" y="685800"/>
            <a:ext cx="8105775" cy="5486399"/>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402902D-A5F5-4D7D-AAA7-32469BA0BC4D}" type="datetimeFigureOut">
              <a:rPr lang="en-US"/>
              <a:pPr/>
              <a:t>11/7/2020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0402902D-A5F5-4D7D-AAA7-32469BA0BC4D}" type="datetimeFigureOut">
              <a:rPr lang="en-US"/>
              <a:pPr/>
              <a:t>11/7/2020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t>Click to edit Master title style</a:t>
            </a:r>
          </a:p>
        </p:txBody>
      </p: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0402902D-A5F5-4D7D-AAA7-32469BA0BC4D}" type="datetimeFigureOut">
              <a:rPr lang="en-US"/>
              <a:pPr/>
              <a:t>11/7/2020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0402902D-A5F5-4D7D-AAA7-32469BA0BC4D}" type="datetimeFigureOut">
              <a:rPr lang="en-US"/>
              <a:pPr/>
              <a:t>11/7/2020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0402902D-A5F5-4D7D-AAA7-32469BA0BC4D}" type="datetimeFigureOut">
              <a:rPr lang="en-US"/>
              <a:pPr/>
              <a:t>11/7/2020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2902D-A5F5-4D7D-AAA7-32469BA0BC4D}" type="datetimeFigureOut">
              <a:rPr lang="en-US"/>
              <a:pPr/>
              <a:t>11/7/2020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5F4C9F40-B079-4B71-A627-7266DFEA7F03}" type="slidenum">
              <a:rPr/>
              <a:pPr/>
              <a:t>‹#›</a:t>
            </a:fld>
            <a:endParaRPr/>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t>Click to edit Master title style</a:t>
            </a: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t>Click to edit Master title style</a:t>
            </a:r>
          </a:p>
        </p:txBody>
      </p:sp>
      <p:sp>
        <p:nvSpPr>
          <p:cNvPr id="3" name="Picture Placeholder 2"/>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t>Click to edit Master title style</a:t>
            </a:r>
          </a:p>
        </p:txBody>
      </p: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0402902D-A5F5-4D7D-AAA7-32469BA0BC4D}" type="datetimeFigureOut">
              <a:rPr lang="en-US"/>
              <a:pPr/>
              <a:t>11/7/2020</a:t>
            </a:fld>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a:t>
            </a:fld>
            <a:endParaRPr/>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vl4g7T5gw1M" TargetMode="External"/><Relationship Id="rId1" Type="http://schemas.openxmlformats.org/officeDocument/2006/relationships/slideLayout" Target="../slideLayouts/slideLayout2.xml"/><Relationship Id="rId4" Type="http://schemas.openxmlformats.org/officeDocument/2006/relationships/hyperlink" Target="http://www.youtube.com/watch?v=WS9zugRfSPQ"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Forms of Energy</a:t>
            </a:r>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Heat Energy</a:t>
            </a:r>
            <a:endParaRPr lang="en-US" sz="6000" dirty="0"/>
          </a:p>
        </p:txBody>
      </p:sp>
      <p:sp>
        <p:nvSpPr>
          <p:cNvPr id="7" name="Content Placeholder 6"/>
          <p:cNvSpPr>
            <a:spLocks noGrp="1"/>
          </p:cNvSpPr>
          <p:nvPr>
            <p:ph sz="half" idx="1"/>
          </p:nvPr>
        </p:nvSpPr>
        <p:spPr>
          <a:xfrm>
            <a:off x="0" y="1484026"/>
            <a:ext cx="9007522" cy="5373974"/>
          </a:xfrm>
        </p:spPr>
        <p:txBody>
          <a:bodyPr>
            <a:normAutofit/>
          </a:bodyPr>
          <a:lstStyle/>
          <a:p>
            <a:r>
              <a:rPr lang="en-US" sz="2800" b="1" u="sng" dirty="0"/>
              <a:t>Heat or thermal energy</a:t>
            </a:r>
            <a:r>
              <a:rPr lang="en-US" sz="2800" b="1" dirty="0"/>
              <a:t> </a:t>
            </a:r>
            <a:r>
              <a:rPr lang="en-US" sz="2800" dirty="0"/>
              <a:t>-  is how hot or cold an object is. Heat energy is transferred from warmer objects to colder objects. Heat energy can be produced from other forms of energy.</a:t>
            </a:r>
            <a:br>
              <a:rPr lang="en-US" sz="2800" dirty="0"/>
            </a:br>
            <a:r>
              <a:rPr lang="en-US" sz="2800" dirty="0"/>
              <a:t>The temperature of an object is related to how much thermal energy that an object has.</a:t>
            </a:r>
            <a:br>
              <a:rPr lang="en-US" sz="2800" dirty="0"/>
            </a:br>
            <a:br>
              <a:rPr lang="en-US" sz="2800" dirty="0"/>
            </a:br>
            <a:r>
              <a:rPr lang="en-US" sz="2800" dirty="0"/>
              <a:t>Examples of heat energy include: when things rub together they create heat because of </a:t>
            </a:r>
            <a:r>
              <a:rPr lang="en-US" sz="2800" i="1" dirty="0"/>
              <a:t>friction,</a:t>
            </a:r>
            <a:r>
              <a:rPr lang="en-US" sz="2800" dirty="0"/>
              <a:t> when wood or other fuels are burned to produce heat, when electric energy is converted to heat in appliances, such as hair dryers or toaster</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814" y="2142699"/>
            <a:ext cx="3245185" cy="291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61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Cornell Notes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412" y="1"/>
            <a:ext cx="7399692" cy="681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433013279"/>
              </p:ext>
            </p:extLst>
          </p:nvPr>
        </p:nvGraphicFramePr>
        <p:xfrm>
          <a:off x="3514300" y="309620"/>
          <a:ext cx="6168789" cy="6358838"/>
        </p:xfrm>
        <a:graphic>
          <a:graphicData uri="http://schemas.openxmlformats.org/drawingml/2006/table">
            <a:tbl>
              <a:tblPr firstRow="1" bandRow="1">
                <a:tableStyleId>{69012ECD-51FC-41F1-AA8D-1B2483CD663E}</a:tableStyleId>
              </a:tblPr>
              <a:tblGrid>
                <a:gridCol w="1654703">
                  <a:extLst>
                    <a:ext uri="{9D8B030D-6E8A-4147-A177-3AD203B41FA5}">
                      <a16:colId xmlns:a16="http://schemas.microsoft.com/office/drawing/2014/main" val="20000"/>
                    </a:ext>
                  </a:extLst>
                </a:gridCol>
                <a:gridCol w="4514086">
                  <a:extLst>
                    <a:ext uri="{9D8B030D-6E8A-4147-A177-3AD203B41FA5}">
                      <a16:colId xmlns:a16="http://schemas.microsoft.com/office/drawing/2014/main" val="20001"/>
                    </a:ext>
                  </a:extLst>
                </a:gridCol>
              </a:tblGrid>
              <a:tr h="2518358">
                <a:tc>
                  <a:txBody>
                    <a:bodyPr/>
                    <a:lstStyle/>
                    <a:p>
                      <a:r>
                        <a:rPr lang="en-US" sz="1800" b="1" dirty="0">
                          <a:solidFill>
                            <a:schemeClr val="bg2"/>
                          </a:solidFill>
                        </a:rPr>
                        <a:t>Energy</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US" sz="1800" dirty="0">
                          <a:solidFill>
                            <a:schemeClr val="bg2"/>
                          </a:solidFill>
                        </a:rPr>
                        <a:t>is the ability to do work. Energy can come in many different forms but there are six basic</a:t>
                      </a:r>
                      <a:r>
                        <a:rPr lang="en-US" sz="1800" baseline="0" dirty="0">
                          <a:solidFill>
                            <a:schemeClr val="bg2"/>
                          </a:solidFill>
                        </a:rPr>
                        <a:t> forms of energy: </a:t>
                      </a:r>
                      <a:r>
                        <a:rPr lang="en-US" sz="1800" dirty="0">
                          <a:solidFill>
                            <a:schemeClr val="bg2"/>
                          </a:solidFill>
                        </a:rPr>
                        <a:t>mechanical energy </a:t>
                      </a:r>
                    </a:p>
                    <a:p>
                      <a:pPr lvl="0"/>
                      <a:r>
                        <a:rPr lang="en-US" sz="1800" dirty="0">
                          <a:solidFill>
                            <a:schemeClr val="bg2"/>
                          </a:solidFill>
                        </a:rPr>
                        <a:t>electrical energy </a:t>
                      </a:r>
                    </a:p>
                    <a:p>
                      <a:pPr lvl="0"/>
                      <a:r>
                        <a:rPr lang="en-US" sz="1800" dirty="0">
                          <a:solidFill>
                            <a:schemeClr val="bg2"/>
                          </a:solidFill>
                        </a:rPr>
                        <a:t>heat energy </a:t>
                      </a:r>
                    </a:p>
                    <a:p>
                      <a:pPr lvl="0"/>
                      <a:r>
                        <a:rPr lang="en-US" sz="1800" dirty="0">
                          <a:solidFill>
                            <a:schemeClr val="bg2"/>
                          </a:solidFill>
                        </a:rPr>
                        <a:t>light energy </a:t>
                      </a:r>
                    </a:p>
                    <a:p>
                      <a:pPr lvl="0"/>
                      <a:r>
                        <a:rPr lang="en-US" sz="1800" dirty="0">
                          <a:solidFill>
                            <a:schemeClr val="bg2"/>
                          </a:solidFill>
                        </a:rPr>
                        <a:t>sound energy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48534">
                <a:tc>
                  <a:txBody>
                    <a:bodyPr/>
                    <a:lstStyle/>
                    <a:p>
                      <a:r>
                        <a:rPr lang="en-US" b="1" u="none" dirty="0">
                          <a:solidFill>
                            <a:schemeClr val="bg2"/>
                          </a:solidFill>
                        </a:rPr>
                        <a:t>Mechanical energy </a:t>
                      </a:r>
                      <a:endParaRPr lang="en-US" u="none"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bg2"/>
                          </a:solidFill>
                        </a:rPr>
                        <a:t>is the energy that an object has due to its motion or its position.</a:t>
                      </a:r>
                    </a:p>
                    <a:p>
                      <a:endParaRPr lang="en-US" dirty="0">
                        <a:solidFill>
                          <a:schemeClr val="bg2"/>
                        </a:solidFill>
                      </a:endParaRPr>
                    </a:p>
                    <a:p>
                      <a:r>
                        <a:rPr lang="en-US" dirty="0">
                          <a:solidFill>
                            <a:schemeClr val="bg2"/>
                          </a:solidFill>
                        </a:rPr>
                        <a:t>Potential</a:t>
                      </a:r>
                      <a:r>
                        <a:rPr lang="en-US" baseline="0" dirty="0">
                          <a:solidFill>
                            <a:schemeClr val="bg2"/>
                          </a:solidFill>
                        </a:rPr>
                        <a:t> (energy of position) – energy not causing any changes but could cause changes.</a:t>
                      </a:r>
                    </a:p>
                    <a:p>
                      <a:r>
                        <a:rPr lang="en-US" baseline="0" dirty="0">
                          <a:solidFill>
                            <a:schemeClr val="bg2"/>
                          </a:solidFill>
                        </a:rPr>
                        <a:t>Kinetic (energy of motion) – energy due to motion.</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29590">
                <a:tc>
                  <a:txBody>
                    <a:bodyPr/>
                    <a:lstStyle/>
                    <a:p>
                      <a:r>
                        <a:rPr lang="en-US" sz="1800" b="1" u="none" dirty="0">
                          <a:solidFill>
                            <a:schemeClr val="bg2"/>
                          </a:solidFill>
                        </a:rPr>
                        <a:t>Electrical energy </a:t>
                      </a:r>
                      <a:endParaRPr lang="en-US" u="none"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lumOff val="25000"/>
                      </a:schemeClr>
                    </a:solidFill>
                  </a:tcPr>
                </a:tc>
                <a:tc>
                  <a:txBody>
                    <a:bodyPr/>
                    <a:lstStyle/>
                    <a:p>
                      <a:r>
                        <a:rPr lang="en-US" sz="1800" dirty="0">
                          <a:solidFill>
                            <a:schemeClr val="bg2"/>
                          </a:solidFill>
                        </a:rPr>
                        <a:t>comes from the movement of charged particles, such as electrons</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lumOff val="25000"/>
                      </a:schemeClr>
                    </a:solidFill>
                  </a:tcPr>
                </a:tc>
                <a:extLst>
                  <a:ext uri="{0D108BD9-81ED-4DB2-BD59-A6C34878D82A}">
                    <a16:rowId xmlns:a16="http://schemas.microsoft.com/office/drawing/2014/main" val="10002"/>
                  </a:ext>
                </a:extLst>
              </a:tr>
              <a:tr h="899414">
                <a:tc>
                  <a:txBody>
                    <a:bodyPr/>
                    <a:lstStyle/>
                    <a:p>
                      <a:r>
                        <a:rPr lang="en-US" sz="1800" b="1" u="none" dirty="0">
                          <a:solidFill>
                            <a:schemeClr val="bg2"/>
                          </a:solidFill>
                        </a:rPr>
                        <a:t>Heat or thermal energy </a:t>
                      </a:r>
                      <a:endParaRPr lang="en-US" u="none"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lumOff val="25000"/>
                      </a:schemeClr>
                    </a:solidFill>
                  </a:tcPr>
                </a:tc>
                <a:tc>
                  <a:txBody>
                    <a:bodyPr/>
                    <a:lstStyle/>
                    <a:p>
                      <a:r>
                        <a:rPr lang="en-US" sz="1800" dirty="0">
                          <a:solidFill>
                            <a:schemeClr val="bg2"/>
                          </a:solidFill>
                        </a:rPr>
                        <a:t>is how hot or cold an object is. Heat energy is transferred from warmer objects to colder objects</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lumOff val="2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569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7000"/>
            <a:ext cx="12060621" cy="1097280"/>
          </a:xfrm>
        </p:spPr>
        <p:txBody>
          <a:bodyPr>
            <a:normAutofit/>
          </a:bodyPr>
          <a:lstStyle/>
          <a:p>
            <a:pPr algn="ctr"/>
            <a:r>
              <a:rPr lang="en-US" sz="5400" dirty="0">
                <a:latin typeface="Franklin Gothic Heavy" panose="020B0903020102020204" pitchFamily="34" charset="0"/>
              </a:rPr>
              <a:t>Give two examples of heat energy.</a:t>
            </a:r>
          </a:p>
        </p:txBody>
      </p:sp>
      <p:sp>
        <p:nvSpPr>
          <p:cNvPr id="3" name="TextBox 2"/>
          <p:cNvSpPr txBox="1"/>
          <p:nvPr/>
        </p:nvSpPr>
        <p:spPr>
          <a:xfrm>
            <a:off x="488731" y="2349062"/>
            <a:ext cx="11161986" cy="1015663"/>
          </a:xfrm>
          <a:prstGeom prst="rect">
            <a:avLst/>
          </a:prstGeom>
          <a:noFill/>
        </p:spPr>
        <p:txBody>
          <a:bodyPr wrap="square" rtlCol="0">
            <a:spAutoFit/>
          </a:bodyPr>
          <a:lstStyle/>
          <a:p>
            <a:r>
              <a:rPr lang="en-US" sz="6000" dirty="0">
                <a:latin typeface="Franklin Gothic Heavy" panose="020B0903020102020204" pitchFamily="34" charset="0"/>
              </a:rPr>
              <a:t>You can not use stove or sun.</a:t>
            </a:r>
          </a:p>
        </p:txBody>
      </p:sp>
    </p:spTree>
    <p:extLst>
      <p:ext uri="{BB962C8B-B14F-4D97-AF65-F5344CB8AC3E}">
        <p14:creationId xmlns:p14="http://schemas.microsoft.com/office/powerpoint/2010/main" val="133977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790" y="441793"/>
            <a:ext cx="10058400" cy="1097280"/>
          </a:xfrm>
        </p:spPr>
        <p:txBody>
          <a:bodyPr>
            <a:normAutofit fontScale="90000"/>
          </a:bodyPr>
          <a:lstStyle/>
          <a:p>
            <a:pPr algn="ctr"/>
            <a:r>
              <a:rPr lang="en-US" sz="5400" b="1" dirty="0"/>
              <a:t>Light Energy</a:t>
            </a:r>
            <a:br>
              <a:rPr lang="en-US" dirty="0"/>
            </a:br>
            <a:endParaRPr lang="en-US" dirty="0"/>
          </a:p>
        </p:txBody>
      </p:sp>
      <p:sp>
        <p:nvSpPr>
          <p:cNvPr id="6" name="Content Placeholder 5"/>
          <p:cNvSpPr>
            <a:spLocks noGrp="1"/>
          </p:cNvSpPr>
          <p:nvPr>
            <p:ph sz="quarter" idx="4"/>
          </p:nvPr>
        </p:nvSpPr>
        <p:spPr>
          <a:xfrm>
            <a:off x="194871" y="1514007"/>
            <a:ext cx="11812249" cy="5111645"/>
          </a:xfrm>
        </p:spPr>
        <p:txBody>
          <a:bodyPr/>
          <a:lstStyle/>
          <a:p>
            <a:pPr>
              <a:buNone/>
            </a:pPr>
            <a:r>
              <a:rPr lang="en-US" sz="2400" b="1" u="sng" dirty="0"/>
              <a:t>Light energy</a:t>
            </a:r>
            <a:r>
              <a:rPr lang="en-US" sz="2400" b="1" dirty="0"/>
              <a:t> - </a:t>
            </a:r>
            <a:r>
              <a:rPr lang="en-US" sz="2400" dirty="0"/>
              <a:t>is a type of wave energy which can be sensed by the eyes. Other types of energy can produce light energy. For example, when metal gets very hot, it glows. </a:t>
            </a:r>
            <a:br>
              <a:rPr lang="en-US" sz="2400" dirty="0"/>
            </a:br>
            <a:br>
              <a:rPr lang="en-US" sz="2400" dirty="0"/>
            </a:br>
            <a:r>
              <a:rPr lang="en-US" sz="2400" dirty="0"/>
              <a:t>Light energy produced by the Sun is called </a:t>
            </a:r>
            <a:r>
              <a:rPr lang="en-US" sz="2400" i="1" dirty="0"/>
              <a:t>solar energy</a:t>
            </a:r>
            <a:r>
              <a:rPr lang="en-US" sz="2400" dirty="0"/>
              <a:t>. Light energy always travels away from its source in a straight line until it strikes a different material. </a:t>
            </a:r>
            <a:br>
              <a:rPr lang="en-US" sz="2400" dirty="0"/>
            </a:br>
            <a:br>
              <a:rPr lang="en-US" sz="2400" dirty="0"/>
            </a:b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9934382" y="4060422"/>
            <a:ext cx="1995645" cy="2702764"/>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134910" y="3917303"/>
            <a:ext cx="2371569" cy="2845883"/>
          </a:xfrm>
          <a:prstGeom prst="rect">
            <a:avLst/>
          </a:prstGeom>
          <a:noFill/>
          <a:ln w="9525">
            <a:noFill/>
            <a:miter lim="800000"/>
            <a:headEnd/>
            <a:tailEnd/>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921" y="4139118"/>
            <a:ext cx="3887023" cy="2624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3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7000"/>
            <a:ext cx="12060621" cy="1097280"/>
          </a:xfrm>
        </p:spPr>
        <p:txBody>
          <a:bodyPr>
            <a:normAutofit/>
          </a:bodyPr>
          <a:lstStyle/>
          <a:p>
            <a:pPr algn="ctr"/>
            <a:r>
              <a:rPr lang="en-US" sz="5400" dirty="0">
                <a:latin typeface="Franklin Gothic Heavy" panose="020B0903020102020204" pitchFamily="34" charset="0"/>
              </a:rPr>
              <a:t>Give two examples of light energy.</a:t>
            </a:r>
          </a:p>
        </p:txBody>
      </p:sp>
      <p:sp>
        <p:nvSpPr>
          <p:cNvPr id="3" name="TextBox 2"/>
          <p:cNvSpPr txBox="1"/>
          <p:nvPr/>
        </p:nvSpPr>
        <p:spPr>
          <a:xfrm>
            <a:off x="488731" y="2349062"/>
            <a:ext cx="11161986" cy="1938992"/>
          </a:xfrm>
          <a:prstGeom prst="rect">
            <a:avLst/>
          </a:prstGeom>
          <a:noFill/>
        </p:spPr>
        <p:txBody>
          <a:bodyPr wrap="square" rtlCol="0">
            <a:spAutoFit/>
          </a:bodyPr>
          <a:lstStyle/>
          <a:p>
            <a:r>
              <a:rPr lang="en-US" sz="6000" dirty="0">
                <a:latin typeface="Franklin Gothic Heavy" panose="020B0903020102020204" pitchFamily="34" charset="0"/>
              </a:rPr>
              <a:t>You can not use light bulb or sun.</a:t>
            </a:r>
          </a:p>
        </p:txBody>
      </p:sp>
    </p:spTree>
    <p:extLst>
      <p:ext uri="{BB962C8B-B14F-4D97-AF65-F5344CB8AC3E}">
        <p14:creationId xmlns:p14="http://schemas.microsoft.com/office/powerpoint/2010/main" val="327292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t>Light Energy</a:t>
            </a:r>
            <a:endParaRPr lang="en-US" dirty="0"/>
          </a:p>
        </p:txBody>
      </p:sp>
      <p:sp>
        <p:nvSpPr>
          <p:cNvPr id="3" name="TextBox 2"/>
          <p:cNvSpPr txBox="1"/>
          <p:nvPr/>
        </p:nvSpPr>
        <p:spPr>
          <a:xfrm>
            <a:off x="479685" y="1918741"/>
            <a:ext cx="11572407" cy="4524315"/>
          </a:xfrm>
          <a:prstGeom prst="rect">
            <a:avLst/>
          </a:prstGeom>
          <a:noFill/>
        </p:spPr>
        <p:txBody>
          <a:bodyPr wrap="square" rtlCol="0">
            <a:spAutoFit/>
          </a:bodyPr>
          <a:lstStyle/>
          <a:p>
            <a:r>
              <a:rPr lang="en-US" sz="2400" b="1" dirty="0"/>
              <a:t>Light travels in a straight line until it strikes an object or travels from one medium to another. </a:t>
            </a:r>
          </a:p>
          <a:p>
            <a:endParaRPr lang="en-US" sz="2400" b="1" dirty="0"/>
          </a:p>
          <a:p>
            <a:endParaRPr lang="en-US" sz="2400" b="1" dirty="0"/>
          </a:p>
          <a:p>
            <a:r>
              <a:rPr lang="en-US" sz="2400" b="1" dirty="0"/>
              <a:t>Light can be:</a:t>
            </a:r>
          </a:p>
          <a:p>
            <a:r>
              <a:rPr lang="en-US" sz="2400" b="1" dirty="0"/>
              <a:t> </a:t>
            </a:r>
          </a:p>
          <a:p>
            <a:r>
              <a:rPr lang="en-US" sz="2400" b="1" dirty="0"/>
              <a:t>Reflect – the bouncing back of light from a surface. </a:t>
            </a:r>
          </a:p>
          <a:p>
            <a:r>
              <a:rPr lang="en-US" sz="2400" b="1" dirty="0"/>
              <a:t>Refract – the bending of light as it moves through one material.</a:t>
            </a:r>
          </a:p>
          <a:p>
            <a:r>
              <a:rPr lang="en-US" sz="2400" b="1" dirty="0"/>
              <a:t>Absorb – when light is absorbed by an object. </a:t>
            </a:r>
          </a:p>
          <a:p>
            <a:endParaRPr lang="en-US" sz="2400" b="1" dirty="0"/>
          </a:p>
          <a:p>
            <a:endParaRPr lang="en-US" sz="2400" b="1" dirty="0"/>
          </a:p>
          <a:p>
            <a:r>
              <a:rPr lang="en-US" sz="2400" b="1" dirty="0"/>
              <a:t>Things that give off light often also give off heat: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0515" y="85649"/>
            <a:ext cx="3043309" cy="989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904" y="85648"/>
            <a:ext cx="1983699" cy="120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4667" y="3707880"/>
            <a:ext cx="22574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79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393" y="3185510"/>
            <a:ext cx="10058400" cy="1097280"/>
          </a:xfrm>
        </p:spPr>
        <p:txBody>
          <a:bodyPr>
            <a:noAutofit/>
          </a:bodyPr>
          <a:lstStyle/>
          <a:p>
            <a:pPr algn="ctr"/>
            <a:r>
              <a:rPr lang="en-US" sz="5400" dirty="0">
                <a:latin typeface="Franklin Gothic Heavy" panose="020B0903020102020204" pitchFamily="34" charset="0"/>
              </a:rPr>
              <a:t>Explain a real world example of refraction.</a:t>
            </a:r>
          </a:p>
        </p:txBody>
      </p:sp>
    </p:spTree>
    <p:extLst>
      <p:ext uri="{BB962C8B-B14F-4D97-AF65-F5344CB8AC3E}">
        <p14:creationId xmlns:p14="http://schemas.microsoft.com/office/powerpoint/2010/main" val="732675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Cornell Notes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653" y="0"/>
            <a:ext cx="940330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779442131"/>
              </p:ext>
            </p:extLst>
          </p:nvPr>
        </p:nvGraphicFramePr>
        <p:xfrm>
          <a:off x="3138985" y="253801"/>
          <a:ext cx="8464436" cy="6492240"/>
        </p:xfrm>
        <a:graphic>
          <a:graphicData uri="http://schemas.openxmlformats.org/drawingml/2006/table">
            <a:tbl>
              <a:tblPr firstRow="1" bandRow="1">
                <a:tableStyleId>{69012ECD-51FC-41F1-AA8D-1B2483CD663E}</a:tableStyleId>
              </a:tblPr>
              <a:tblGrid>
                <a:gridCol w="2032755">
                  <a:extLst>
                    <a:ext uri="{9D8B030D-6E8A-4147-A177-3AD203B41FA5}">
                      <a16:colId xmlns:a16="http://schemas.microsoft.com/office/drawing/2014/main" val="20000"/>
                    </a:ext>
                  </a:extLst>
                </a:gridCol>
                <a:gridCol w="6431681">
                  <a:extLst>
                    <a:ext uri="{9D8B030D-6E8A-4147-A177-3AD203B41FA5}">
                      <a16:colId xmlns:a16="http://schemas.microsoft.com/office/drawing/2014/main" val="20001"/>
                    </a:ext>
                  </a:extLst>
                </a:gridCol>
              </a:tblGrid>
              <a:tr h="370840">
                <a:tc>
                  <a:txBody>
                    <a:bodyPr/>
                    <a:lstStyle/>
                    <a:p>
                      <a:r>
                        <a:rPr lang="en-US" sz="1800" b="1" dirty="0">
                          <a:solidFill>
                            <a:schemeClr val="bg2"/>
                          </a:solidFill>
                        </a:rPr>
                        <a:t>Energy</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US" sz="1800" dirty="0">
                          <a:solidFill>
                            <a:schemeClr val="bg2"/>
                          </a:solidFill>
                        </a:rPr>
                        <a:t>is the ability to do work. Energy can come in many different forms but there are six basic</a:t>
                      </a:r>
                      <a:r>
                        <a:rPr lang="en-US" sz="1800" baseline="0" dirty="0">
                          <a:solidFill>
                            <a:schemeClr val="bg2"/>
                          </a:solidFill>
                        </a:rPr>
                        <a:t> forms of energy: </a:t>
                      </a:r>
                      <a:r>
                        <a:rPr lang="en-US" sz="1800" dirty="0">
                          <a:solidFill>
                            <a:schemeClr val="bg2"/>
                          </a:solidFill>
                        </a:rPr>
                        <a:t>mechanical energy </a:t>
                      </a:r>
                    </a:p>
                    <a:p>
                      <a:pPr lvl="0"/>
                      <a:r>
                        <a:rPr lang="en-US" sz="1800" dirty="0">
                          <a:solidFill>
                            <a:schemeClr val="bg2"/>
                          </a:solidFill>
                        </a:rPr>
                        <a:t>electrical energy </a:t>
                      </a:r>
                      <a:r>
                        <a:rPr lang="en-US" sz="1800" baseline="0" dirty="0">
                          <a:solidFill>
                            <a:schemeClr val="bg2"/>
                          </a:solidFill>
                        </a:rPr>
                        <a:t>                     </a:t>
                      </a:r>
                      <a:r>
                        <a:rPr lang="en-US" sz="1800" dirty="0">
                          <a:solidFill>
                            <a:schemeClr val="bg2"/>
                          </a:solidFill>
                        </a:rPr>
                        <a:t>heat energy </a:t>
                      </a:r>
                    </a:p>
                    <a:p>
                      <a:pPr lvl="0"/>
                      <a:r>
                        <a:rPr lang="en-US" sz="1800" dirty="0">
                          <a:solidFill>
                            <a:schemeClr val="bg2"/>
                          </a:solidFill>
                        </a:rPr>
                        <a:t>light energy </a:t>
                      </a:r>
                      <a:r>
                        <a:rPr lang="en-US" sz="1800" baseline="0" dirty="0">
                          <a:solidFill>
                            <a:schemeClr val="bg2"/>
                          </a:solidFill>
                        </a:rPr>
                        <a:t>                             </a:t>
                      </a:r>
                      <a:r>
                        <a:rPr lang="en-US" sz="1800" dirty="0">
                          <a:solidFill>
                            <a:schemeClr val="bg2"/>
                          </a:solidFill>
                        </a:rPr>
                        <a:t>sound energy </a:t>
                      </a:r>
                    </a:p>
                    <a:p>
                      <a:pPr lvl="0"/>
                      <a:r>
                        <a:rPr lang="en-US" sz="1800" dirty="0">
                          <a:solidFill>
                            <a:schemeClr val="bg2"/>
                          </a:solidFill>
                        </a:rPr>
                        <a:t>mechanical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b="1" u="none" dirty="0">
                          <a:solidFill>
                            <a:schemeClr val="bg2"/>
                          </a:solidFill>
                        </a:rPr>
                        <a:t>Mechanical energy </a:t>
                      </a:r>
                      <a:endParaRPr lang="en-US" u="none"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bg2"/>
                          </a:solidFill>
                        </a:rPr>
                        <a:t>is the energy that an object has due to its motion or its position.</a:t>
                      </a:r>
                    </a:p>
                    <a:p>
                      <a:r>
                        <a:rPr lang="en-US" b="1" dirty="0">
                          <a:solidFill>
                            <a:schemeClr val="bg2"/>
                          </a:solidFill>
                        </a:rPr>
                        <a:t>Potentia</a:t>
                      </a:r>
                      <a:r>
                        <a:rPr lang="en-US" dirty="0">
                          <a:solidFill>
                            <a:schemeClr val="bg2"/>
                          </a:solidFill>
                        </a:rPr>
                        <a:t>l</a:t>
                      </a:r>
                      <a:r>
                        <a:rPr lang="en-US" baseline="0" dirty="0">
                          <a:solidFill>
                            <a:schemeClr val="bg2"/>
                          </a:solidFill>
                        </a:rPr>
                        <a:t> (energy of position) – energy not causing any changes but could cause changes.</a:t>
                      </a:r>
                    </a:p>
                    <a:p>
                      <a:r>
                        <a:rPr lang="en-US" b="1" baseline="0" dirty="0">
                          <a:solidFill>
                            <a:schemeClr val="bg2"/>
                          </a:solidFill>
                        </a:rPr>
                        <a:t>Kinetic</a:t>
                      </a:r>
                      <a:r>
                        <a:rPr lang="en-US" baseline="0" dirty="0">
                          <a:solidFill>
                            <a:schemeClr val="bg2"/>
                          </a:solidFill>
                        </a:rPr>
                        <a:t> (energy of motion) – energy due to motion.</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800" b="1" u="none" dirty="0">
                          <a:solidFill>
                            <a:schemeClr val="bg2"/>
                          </a:solidFill>
                        </a:rPr>
                        <a:t>Electrical energy </a:t>
                      </a:r>
                      <a:endParaRPr lang="en-US" u="none"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bg2"/>
                          </a:solidFill>
                        </a:rPr>
                        <a:t>comes from the movement of charged particles, such as electrons</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800" b="1" u="none" dirty="0">
                          <a:solidFill>
                            <a:schemeClr val="bg2"/>
                          </a:solidFill>
                        </a:rPr>
                        <a:t>Heat or thermal energy </a:t>
                      </a:r>
                      <a:endParaRPr lang="en-US" u="none"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solidFill>
                            <a:schemeClr val="bg2"/>
                          </a:solidFill>
                        </a:rPr>
                        <a:t>is how hot or cold an object is. Heat energy is transferred from warmer objects to colder objects</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598730">
                <a:tc>
                  <a:txBody>
                    <a:bodyPr/>
                    <a:lstStyle/>
                    <a:p>
                      <a:r>
                        <a:rPr lang="en-US" sz="1800" b="1" u="none" dirty="0">
                          <a:solidFill>
                            <a:schemeClr val="bg2"/>
                          </a:solidFill>
                        </a:rPr>
                        <a:t>Light energy </a:t>
                      </a:r>
                      <a:endParaRPr lang="en-US" u="none"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lumOff val="25000"/>
                      </a:schemeClr>
                    </a:solidFill>
                  </a:tcPr>
                </a:tc>
                <a:tc>
                  <a:txBody>
                    <a:bodyPr/>
                    <a:lstStyle/>
                    <a:p>
                      <a:pPr algn="l"/>
                      <a:r>
                        <a:rPr lang="en-US" sz="1800" dirty="0">
                          <a:solidFill>
                            <a:schemeClr val="bg2"/>
                          </a:solidFill>
                        </a:rPr>
                        <a:t>is a type of wave energy which can be sensed by the eyes</a:t>
                      </a:r>
                    </a:p>
                    <a:p>
                      <a:pPr algn="l"/>
                      <a:r>
                        <a:rPr lang="en-US" sz="1800" b="1" dirty="0">
                          <a:solidFill>
                            <a:schemeClr val="bg2"/>
                          </a:solidFill>
                        </a:rPr>
                        <a:t>Light can:</a:t>
                      </a:r>
                    </a:p>
                    <a:p>
                      <a:pPr algn="l"/>
                      <a:r>
                        <a:rPr lang="en-US" sz="1800" b="1" dirty="0">
                          <a:solidFill>
                            <a:schemeClr val="bg2"/>
                          </a:solidFill>
                        </a:rPr>
                        <a:t>Reflect – the bouncing back of light from a surface. </a:t>
                      </a:r>
                    </a:p>
                    <a:p>
                      <a:pPr algn="l"/>
                      <a:r>
                        <a:rPr lang="en-US" sz="1800" b="1" dirty="0">
                          <a:solidFill>
                            <a:schemeClr val="bg2"/>
                          </a:solidFill>
                        </a:rPr>
                        <a:t>Refract – the bending of light as it moves through one material.</a:t>
                      </a:r>
                    </a:p>
                    <a:p>
                      <a:pPr algn="l"/>
                      <a:r>
                        <a:rPr lang="en-US" sz="1800" b="1" dirty="0">
                          <a:solidFill>
                            <a:schemeClr val="bg2"/>
                          </a:solidFill>
                        </a:rPr>
                        <a:t>Absorb – when light is absorbed by an object. </a:t>
                      </a:r>
                    </a:p>
                    <a:p>
                      <a:pPr algn="l"/>
                      <a:endParaRPr lang="en-US" sz="1800" b="1"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lumOff val="2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483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Sound Energy</a:t>
            </a:r>
          </a:p>
        </p:txBody>
      </p:sp>
      <p:graphicFrame>
        <p:nvGraphicFramePr>
          <p:cNvPr id="4" name="Table 3"/>
          <p:cNvGraphicFramePr>
            <a:graphicFrameLocks noGrp="1"/>
          </p:cNvGraphicFramePr>
          <p:nvPr>
            <p:extLst>
              <p:ext uri="{D42A27DB-BD31-4B8C-83A1-F6EECF244321}">
                <p14:modId xmlns:p14="http://schemas.microsoft.com/office/powerpoint/2010/main" val="2632126400"/>
              </p:ext>
            </p:extLst>
          </p:nvPr>
        </p:nvGraphicFramePr>
        <p:xfrm>
          <a:off x="0" y="1588956"/>
          <a:ext cx="11872210" cy="5269043"/>
        </p:xfrm>
        <a:graphic>
          <a:graphicData uri="http://schemas.openxmlformats.org/drawingml/2006/table">
            <a:tbl>
              <a:tblPr/>
              <a:tblGrid>
                <a:gridCol w="11872210">
                  <a:extLst>
                    <a:ext uri="{9D8B030D-6E8A-4147-A177-3AD203B41FA5}">
                      <a16:colId xmlns:a16="http://schemas.microsoft.com/office/drawing/2014/main" val="20000"/>
                    </a:ext>
                  </a:extLst>
                </a:gridCol>
              </a:tblGrid>
              <a:tr h="5269043">
                <a:tc>
                  <a:txBody>
                    <a:bodyPr/>
                    <a:lstStyle/>
                    <a:p>
                      <a:pPr marL="0" marR="0" algn="l">
                        <a:lnSpc>
                          <a:spcPct val="115000"/>
                        </a:lnSpc>
                        <a:spcBef>
                          <a:spcPts val="0"/>
                        </a:spcBef>
                        <a:spcAft>
                          <a:spcPts val="1000"/>
                        </a:spcAft>
                      </a:pPr>
                      <a:br>
                        <a:rPr lang="en-US" sz="1000" dirty="0">
                          <a:latin typeface="Verdana"/>
                          <a:ea typeface="Times New Roman"/>
                          <a:cs typeface="Times New Roman"/>
                        </a:rPr>
                      </a:br>
                      <a:r>
                        <a:rPr lang="en-US" sz="2400" b="1" u="sng" dirty="0">
                          <a:latin typeface="Verdana"/>
                          <a:ea typeface="Times New Roman"/>
                          <a:cs typeface="Times New Roman"/>
                        </a:rPr>
                        <a:t>Sound energy</a:t>
                      </a:r>
                      <a:r>
                        <a:rPr lang="en-US" sz="2400" b="0" u="none" baseline="0" dirty="0">
                          <a:latin typeface="Verdana"/>
                          <a:ea typeface="Times New Roman"/>
                          <a:cs typeface="Times New Roman"/>
                        </a:rPr>
                        <a:t> - </a:t>
                      </a:r>
                      <a:r>
                        <a:rPr lang="en-US" sz="2400" dirty="0">
                          <a:latin typeface="Verdana"/>
                          <a:ea typeface="Times New Roman"/>
                          <a:cs typeface="Times New Roman"/>
                        </a:rPr>
                        <a:t>is the energy of sound waves as they travel. Sound is created by the vibration of an object.</a:t>
                      </a:r>
                      <a:br>
                        <a:rPr lang="en-US" sz="2400" dirty="0">
                          <a:latin typeface="Verdana"/>
                          <a:ea typeface="Times New Roman"/>
                          <a:cs typeface="Times New Roman"/>
                        </a:rPr>
                      </a:br>
                      <a:br>
                        <a:rPr lang="en-US" sz="2400" dirty="0">
                          <a:latin typeface="Verdana"/>
                          <a:ea typeface="Times New Roman"/>
                          <a:cs typeface="Times New Roman"/>
                        </a:rPr>
                      </a:br>
                      <a:r>
                        <a:rPr lang="en-US" sz="2400" dirty="0">
                          <a:latin typeface="Verdana"/>
                          <a:ea typeface="Times New Roman"/>
                          <a:cs typeface="Times New Roman"/>
                        </a:rPr>
                        <a:t>Sound energy can be produced by other forms of energy, such as: </a:t>
                      </a:r>
                      <a:endParaRPr lang="en-US" sz="2400" dirty="0">
                        <a:latin typeface="Calibri"/>
                        <a:ea typeface="Calibri"/>
                        <a:cs typeface="Times New Roman"/>
                      </a:endParaRPr>
                    </a:p>
                    <a:p>
                      <a:pPr marL="342900" marR="0" lvl="0" indent="-342900" algn="l">
                        <a:lnSpc>
                          <a:spcPct val="115000"/>
                        </a:lnSpc>
                        <a:spcBef>
                          <a:spcPts val="0"/>
                        </a:spcBef>
                        <a:spcAft>
                          <a:spcPts val="1000"/>
                        </a:spcAft>
                        <a:buSzPts val="1000"/>
                        <a:buFont typeface="Symbol"/>
                        <a:buChar char=""/>
                        <a:tabLst>
                          <a:tab pos="457200" algn="l"/>
                        </a:tabLst>
                      </a:pPr>
                      <a:r>
                        <a:rPr lang="en-US" sz="2400" dirty="0">
                          <a:latin typeface="Verdana"/>
                          <a:ea typeface="Times New Roman"/>
                          <a:cs typeface="Times New Roman"/>
                        </a:rPr>
                        <a:t>mechanical energy, when drums are played </a:t>
                      </a:r>
                      <a:endParaRPr lang="en-US" sz="2400" dirty="0">
                        <a:latin typeface="Calibri"/>
                        <a:ea typeface="Calibri"/>
                        <a:cs typeface="Times New Roman"/>
                      </a:endParaRPr>
                    </a:p>
                    <a:p>
                      <a:pPr marL="342900" marR="0" lvl="0" indent="-342900" algn="l">
                        <a:lnSpc>
                          <a:spcPct val="115000"/>
                        </a:lnSpc>
                        <a:spcBef>
                          <a:spcPts val="0"/>
                        </a:spcBef>
                        <a:spcAft>
                          <a:spcPts val="1000"/>
                        </a:spcAft>
                        <a:buSzPts val="1000"/>
                        <a:buFont typeface="Symbol"/>
                        <a:buChar char=""/>
                        <a:tabLst>
                          <a:tab pos="457200" algn="l"/>
                        </a:tabLst>
                      </a:pPr>
                      <a:r>
                        <a:rPr lang="en-US" sz="2400" dirty="0">
                          <a:latin typeface="Verdana"/>
                          <a:ea typeface="Times New Roman"/>
                          <a:cs typeface="Times New Roman"/>
                        </a:rPr>
                        <a:t>electrical energy, when a radio is turned on</a:t>
                      </a:r>
                      <a:endParaRPr lang="en-US" sz="2400" dirty="0">
                        <a:latin typeface="Calibri"/>
                        <a:ea typeface="Calibri"/>
                        <a:cs typeface="Times New Roman"/>
                      </a:endParaRPr>
                    </a:p>
                    <a:p>
                      <a:pPr marL="0" marR="0" algn="l">
                        <a:lnSpc>
                          <a:spcPct val="115000"/>
                        </a:lnSpc>
                        <a:spcBef>
                          <a:spcPts val="0"/>
                        </a:spcBef>
                        <a:spcAft>
                          <a:spcPts val="1000"/>
                        </a:spcAft>
                      </a:pPr>
                      <a:r>
                        <a:rPr lang="en-US" sz="2400" dirty="0">
                          <a:latin typeface="Verdana"/>
                          <a:ea typeface="Times New Roman"/>
                          <a:cs typeface="Times New Roman"/>
                        </a:rPr>
                        <a:t>The speed of a sound wave depends on what the wave is traveling through. Sound travels more quickly through a solid than through a liquid or through air. Sound waves cannot travel through a vacuum such as outer space because there is nothing there for the waves to travel through.</a:t>
                      </a:r>
                      <a:endParaRPr lang="en-US" sz="2400" dirty="0">
                        <a:latin typeface="Calibri"/>
                        <a:ea typeface="Calibri"/>
                        <a:cs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5167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27000"/>
            <a:ext cx="12060621" cy="1097280"/>
          </a:xfrm>
        </p:spPr>
        <p:txBody>
          <a:bodyPr>
            <a:normAutofit/>
          </a:bodyPr>
          <a:lstStyle/>
          <a:p>
            <a:pPr algn="ctr"/>
            <a:r>
              <a:rPr lang="en-US" sz="5400" dirty="0">
                <a:latin typeface="Franklin Gothic Heavy" panose="020B0903020102020204" pitchFamily="34" charset="0"/>
              </a:rPr>
              <a:t>Give two examples of sound energy.</a:t>
            </a:r>
          </a:p>
        </p:txBody>
      </p:sp>
      <p:sp>
        <p:nvSpPr>
          <p:cNvPr id="3" name="TextBox 2"/>
          <p:cNvSpPr txBox="1"/>
          <p:nvPr/>
        </p:nvSpPr>
        <p:spPr>
          <a:xfrm>
            <a:off x="488731" y="2349062"/>
            <a:ext cx="11161986" cy="1938992"/>
          </a:xfrm>
          <a:prstGeom prst="rect">
            <a:avLst/>
          </a:prstGeom>
          <a:noFill/>
        </p:spPr>
        <p:txBody>
          <a:bodyPr wrap="square" rtlCol="0">
            <a:spAutoFit/>
          </a:bodyPr>
          <a:lstStyle/>
          <a:p>
            <a:r>
              <a:rPr lang="en-US" sz="6000" dirty="0">
                <a:latin typeface="Franklin Gothic Heavy" panose="020B0903020102020204" pitchFamily="34" charset="0"/>
              </a:rPr>
              <a:t>You can not use instruments or radio.</a:t>
            </a:r>
          </a:p>
        </p:txBody>
      </p:sp>
    </p:spTree>
    <p:extLst>
      <p:ext uri="{BB962C8B-B14F-4D97-AF65-F5344CB8AC3E}">
        <p14:creationId xmlns:p14="http://schemas.microsoft.com/office/powerpoint/2010/main" val="327292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Objective</a:t>
            </a:r>
          </a:p>
        </p:txBody>
      </p:sp>
      <p:sp>
        <p:nvSpPr>
          <p:cNvPr id="3" name="TextBox 2"/>
          <p:cNvSpPr txBox="1"/>
          <p:nvPr/>
        </p:nvSpPr>
        <p:spPr>
          <a:xfrm>
            <a:off x="478302" y="1688123"/>
            <a:ext cx="11408898" cy="2123658"/>
          </a:xfrm>
          <a:prstGeom prst="rect">
            <a:avLst/>
          </a:prstGeom>
          <a:noFill/>
        </p:spPr>
        <p:txBody>
          <a:bodyPr wrap="square" rtlCol="0">
            <a:spAutoFit/>
          </a:bodyPr>
          <a:lstStyle/>
          <a:p>
            <a:r>
              <a:rPr lang="en-US" sz="4400" b="1" dirty="0"/>
              <a:t>Investigate and describe some basic forms of energy, including light, heat, sound, electrical, and mechanical. </a:t>
            </a:r>
            <a:endParaRPr lang="en-US" sz="4400" dirty="0"/>
          </a:p>
        </p:txBody>
      </p:sp>
    </p:spTree>
    <p:extLst>
      <p:ext uri="{BB962C8B-B14F-4D97-AF65-F5344CB8AC3E}">
        <p14:creationId xmlns:p14="http://schemas.microsoft.com/office/powerpoint/2010/main" val="38371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38151" y="723900"/>
            <a:ext cx="5410200" cy="4933950"/>
          </a:xfrm>
          <a:prstGeom prst="rect">
            <a:avLst/>
          </a:prstGeom>
          <a:noFill/>
          <a:ln w="9525">
            <a:noFill/>
            <a:miter lim="800000"/>
            <a:headEnd/>
            <a:tailEnd/>
          </a:ln>
        </p:spPr>
      </p:pic>
      <p:pic>
        <p:nvPicPr>
          <p:cNvPr id="29701" name="Picture 5" descr="C:\Documents and Settings\gloverc\Local Settings\Temporary Internet Files\Content.IE5\MW4WT9S1\MP900402397[1].jpg"/>
          <p:cNvPicPr>
            <a:picLocks noChangeAspect="1" noChangeArrowheads="1"/>
          </p:cNvPicPr>
          <p:nvPr/>
        </p:nvPicPr>
        <p:blipFill>
          <a:blip r:embed="rId3" cstate="print"/>
          <a:srcRect/>
          <a:stretch>
            <a:fillRect/>
          </a:stretch>
        </p:blipFill>
        <p:spPr bwMode="auto">
          <a:xfrm>
            <a:off x="7072456" y="838200"/>
            <a:ext cx="4414694" cy="47434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Pitch</a:t>
            </a:r>
            <a:endParaRPr lang="en-US" sz="6000" dirty="0"/>
          </a:p>
        </p:txBody>
      </p:sp>
      <p:sp>
        <p:nvSpPr>
          <p:cNvPr id="7" name="Content Placeholder 6"/>
          <p:cNvSpPr>
            <a:spLocks noGrp="1"/>
          </p:cNvSpPr>
          <p:nvPr>
            <p:ph sz="half" idx="1"/>
          </p:nvPr>
        </p:nvSpPr>
        <p:spPr>
          <a:xfrm>
            <a:off x="0" y="1484026"/>
            <a:ext cx="11902190" cy="5156617"/>
          </a:xfrm>
        </p:spPr>
        <p:txBody>
          <a:bodyPr>
            <a:normAutofit fontScale="85000" lnSpcReduction="20000"/>
          </a:bodyPr>
          <a:lstStyle/>
          <a:p>
            <a:br>
              <a:rPr lang="en-US" sz="2800" dirty="0"/>
            </a:br>
            <a:r>
              <a:rPr lang="en-US" sz="2800" dirty="0"/>
              <a:t>P</a:t>
            </a:r>
            <a:r>
              <a:rPr lang="en-US" sz="2800" b="1" dirty="0"/>
              <a:t>itch - </a:t>
            </a:r>
            <a:r>
              <a:rPr lang="en-US" sz="2800" dirty="0"/>
              <a:t> is determined by the </a:t>
            </a:r>
            <a:r>
              <a:rPr lang="en-US" sz="2800" b="1" dirty="0"/>
              <a:t>speed of its vibrations</a:t>
            </a:r>
            <a:r>
              <a:rPr lang="en-US" sz="2800" dirty="0"/>
              <a:t>. Faster vibrations result in a higher pitch and slower vibrations result in a lower pitch. Different musical notes have different pitches.</a:t>
            </a:r>
          </a:p>
          <a:p>
            <a:pPr lvl="0"/>
            <a:r>
              <a:rPr lang="en-US" sz="2800" b="1" dirty="0"/>
              <a:t>Tightness (or tension) can affect pitch.</a:t>
            </a:r>
            <a:br>
              <a:rPr lang="en-US" sz="2800" dirty="0"/>
            </a:br>
            <a:r>
              <a:rPr lang="en-US" sz="2800" dirty="0"/>
              <a:t>Imagine two strings of the same length: one string is pulled tightly and the other string is loose. If both strings are plucked, then the tight string will produce a higher-pitched sound than the loose string because the tight string will vibrate faster. </a:t>
            </a:r>
          </a:p>
          <a:p>
            <a:pPr lvl="0"/>
            <a:r>
              <a:rPr lang="en-US" sz="2800" b="1" dirty="0"/>
              <a:t>Size, such as the length or thickness of a string, can affect pitch.</a:t>
            </a:r>
            <a:br>
              <a:rPr lang="en-US" sz="2800" dirty="0"/>
            </a:br>
            <a:r>
              <a:rPr lang="en-US" sz="2800" dirty="0"/>
              <a:t>If two strings are pulled to the same tightness, but one is longer than the other, the shorter string will make the higher pitched sound because it will make faster vibrations. </a:t>
            </a:r>
            <a:br>
              <a:rPr lang="en-US" sz="2800" dirty="0"/>
            </a:br>
            <a:br>
              <a:rPr lang="en-US" sz="2800" dirty="0"/>
            </a:br>
            <a:r>
              <a:rPr lang="en-US" sz="2800" dirty="0"/>
              <a:t>Thicker strings will make lower pitched sounds than thinner strings of the same length with the same tension.</a:t>
            </a:r>
          </a:p>
          <a:p>
            <a:endParaRPr lang="en-US" dirty="0"/>
          </a:p>
        </p:txBody>
      </p:sp>
      <p:pic>
        <p:nvPicPr>
          <p:cNvPr id="27652" name="Picture 4" descr="C:\Documents and Settings\gloverc\Local Settings\Temporary Internet Files\Content.IE5\L81OP2SZ\MP900382777[1].jpg"/>
          <p:cNvPicPr>
            <a:picLocks noChangeAspect="1" noChangeArrowheads="1"/>
          </p:cNvPicPr>
          <p:nvPr/>
        </p:nvPicPr>
        <p:blipFill>
          <a:blip r:embed="rId2" cstate="print"/>
          <a:srcRect/>
          <a:stretch>
            <a:fillRect/>
          </a:stretch>
        </p:blipFill>
        <p:spPr bwMode="auto">
          <a:xfrm>
            <a:off x="0" y="0"/>
            <a:ext cx="3257550" cy="1543050"/>
          </a:xfrm>
          <a:prstGeom prst="rect">
            <a:avLst/>
          </a:prstGeom>
          <a:noFill/>
        </p:spPr>
      </p:pic>
    </p:spTree>
    <p:extLst>
      <p:ext uri="{BB962C8B-B14F-4D97-AF65-F5344CB8AC3E}">
        <p14:creationId xmlns:p14="http://schemas.microsoft.com/office/powerpoint/2010/main" val="213161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Cornell Notes</a:t>
            </a:r>
          </a:p>
        </p:txBody>
      </p:sp>
      <p:graphicFrame>
        <p:nvGraphicFramePr>
          <p:cNvPr id="3" name="Table 2"/>
          <p:cNvGraphicFramePr>
            <a:graphicFrameLocks noGrp="1"/>
          </p:cNvGraphicFramePr>
          <p:nvPr>
            <p:extLst>
              <p:ext uri="{D42A27DB-BD31-4B8C-83A1-F6EECF244321}">
                <p14:modId xmlns:p14="http://schemas.microsoft.com/office/powerpoint/2010/main" val="3025412683"/>
              </p:ext>
            </p:extLst>
          </p:nvPr>
        </p:nvGraphicFramePr>
        <p:xfrm>
          <a:off x="209862" y="1559115"/>
          <a:ext cx="11797259" cy="2926080"/>
        </p:xfrm>
        <a:graphic>
          <a:graphicData uri="http://schemas.openxmlformats.org/drawingml/2006/table">
            <a:tbl>
              <a:tblPr firstRow="1" bandRow="1">
                <a:tableStyleId>{69012ECD-51FC-41F1-AA8D-1B2483CD663E}</a:tableStyleId>
              </a:tblPr>
              <a:tblGrid>
                <a:gridCol w="2833141">
                  <a:extLst>
                    <a:ext uri="{9D8B030D-6E8A-4147-A177-3AD203B41FA5}">
                      <a16:colId xmlns:a16="http://schemas.microsoft.com/office/drawing/2014/main" val="20000"/>
                    </a:ext>
                  </a:extLst>
                </a:gridCol>
                <a:gridCol w="8964118">
                  <a:extLst>
                    <a:ext uri="{9D8B030D-6E8A-4147-A177-3AD203B41FA5}">
                      <a16:colId xmlns:a16="http://schemas.microsoft.com/office/drawing/2014/main" val="20001"/>
                    </a:ext>
                  </a:extLst>
                </a:gridCol>
              </a:tblGrid>
              <a:tr h="370840">
                <a:tc>
                  <a:txBody>
                    <a:bodyPr/>
                    <a:lstStyle/>
                    <a:p>
                      <a:r>
                        <a:rPr lang="en-US" sz="1800" b="1" u="none" dirty="0">
                          <a:solidFill>
                            <a:schemeClr val="tx1"/>
                          </a:solidFill>
                        </a:rPr>
                        <a:t>Light energy </a:t>
                      </a:r>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800" dirty="0">
                          <a:solidFill>
                            <a:schemeClr val="tx1"/>
                          </a:solidFill>
                        </a:rPr>
                        <a:t>is a type of wave energy which can be sensed by the eyes</a:t>
                      </a:r>
                    </a:p>
                    <a:p>
                      <a:pPr algn="l"/>
                      <a:r>
                        <a:rPr lang="en-US" sz="1800" b="1" dirty="0">
                          <a:solidFill>
                            <a:schemeClr val="tx1"/>
                          </a:solidFill>
                        </a:rPr>
                        <a:t>Light can:</a:t>
                      </a:r>
                    </a:p>
                    <a:p>
                      <a:pPr algn="l"/>
                      <a:r>
                        <a:rPr lang="en-US" sz="1800" b="1" dirty="0">
                          <a:solidFill>
                            <a:schemeClr val="tx1"/>
                          </a:solidFill>
                        </a:rPr>
                        <a:t>Reflect – the bouncing back of light from a surface. </a:t>
                      </a:r>
                    </a:p>
                    <a:p>
                      <a:pPr algn="l"/>
                      <a:r>
                        <a:rPr lang="en-US" sz="1800" b="1" dirty="0">
                          <a:solidFill>
                            <a:schemeClr val="tx1"/>
                          </a:solidFill>
                        </a:rPr>
                        <a:t>Refract – the bending of light as it moves through one material.</a:t>
                      </a:r>
                    </a:p>
                    <a:p>
                      <a:pPr algn="l"/>
                      <a:r>
                        <a:rPr lang="en-US" sz="1800" b="1" dirty="0">
                          <a:solidFill>
                            <a:schemeClr val="tx1"/>
                          </a:solidFill>
                        </a:rPr>
                        <a:t>Absorb – when light is absorbed by an object.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1800" b="1" u="none" dirty="0">
                          <a:latin typeface="Verdana"/>
                          <a:ea typeface="Times New Roman"/>
                          <a:cs typeface="Times New Roman"/>
                        </a:rPr>
                        <a:t>Sound energy</a:t>
                      </a:r>
                      <a:r>
                        <a:rPr lang="en-US" sz="1800" b="0" u="none" baseline="0" dirty="0">
                          <a:latin typeface="Verdana"/>
                          <a:ea typeface="Times New Roman"/>
                          <a:cs typeface="Times New Roman"/>
                        </a:rPr>
                        <a:t> </a:t>
                      </a:r>
                      <a:endParaRPr lang="en-US"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a:latin typeface="Verdana"/>
                          <a:ea typeface="Times New Roman"/>
                          <a:cs typeface="Times New Roman"/>
                        </a:rPr>
                        <a:t>is the energy of sound waves as they travel. </a:t>
                      </a:r>
                    </a:p>
                    <a:p>
                      <a:endParaRPr lang="en-US" sz="1800" dirty="0">
                        <a:latin typeface="Verdana"/>
                        <a:ea typeface="Times New Roman"/>
                        <a:cs typeface="Times New Roman"/>
                      </a:endParaRPr>
                    </a:p>
                    <a:p>
                      <a:r>
                        <a:rPr lang="en-US" sz="1800" dirty="0">
                          <a:latin typeface="Verdana"/>
                          <a:ea typeface="Times New Roman"/>
                          <a:cs typeface="Times New Roman"/>
                        </a:rPr>
                        <a:t>Pitch – is how high or low the sound is. </a:t>
                      </a:r>
                      <a:r>
                        <a:rPr lang="en-US" sz="1800" b="0" dirty="0">
                          <a:latin typeface="+mn-lt"/>
                          <a:ea typeface="+mn-ea"/>
                          <a:cs typeface="+mn-cs"/>
                        </a:rPr>
                        <a:t>Pitch</a:t>
                      </a:r>
                      <a:r>
                        <a:rPr lang="en-US" sz="1800" b="0" baseline="0" dirty="0">
                          <a:latin typeface="+mn-lt"/>
                          <a:ea typeface="+mn-ea"/>
                          <a:cs typeface="+mn-cs"/>
                        </a:rPr>
                        <a:t> i</a:t>
                      </a:r>
                      <a:r>
                        <a:rPr lang="en-US" sz="1800" b="0" dirty="0"/>
                        <a:t>s </a:t>
                      </a:r>
                      <a:r>
                        <a:rPr lang="en-US" sz="1800" dirty="0"/>
                        <a:t>determined by the </a:t>
                      </a:r>
                      <a:r>
                        <a:rPr lang="en-US" sz="1800" b="1" dirty="0"/>
                        <a:t>speed of its vibrations</a:t>
                      </a:r>
                      <a:r>
                        <a:rPr lang="en-US" sz="1800" dirty="0"/>
                        <a:t>. Faster vibrations result in a higher pitch and slower vibrations result in a lower pitch</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26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t>Independent Practice</a:t>
            </a:r>
          </a:p>
        </p:txBody>
      </p:sp>
      <p:graphicFrame>
        <p:nvGraphicFramePr>
          <p:cNvPr id="3" name="Table 2"/>
          <p:cNvGraphicFramePr>
            <a:graphicFrameLocks noGrp="1"/>
          </p:cNvGraphicFramePr>
          <p:nvPr/>
        </p:nvGraphicFramePr>
        <p:xfrm>
          <a:off x="1957049" y="1618939"/>
          <a:ext cx="8128000" cy="4482058"/>
        </p:xfrm>
        <a:graphic>
          <a:graphicData uri="http://schemas.openxmlformats.org/drawingml/2006/table">
            <a:tbl>
              <a:tblPr firstRow="1" bandRow="1">
                <a:tableStyleId>{69012ECD-51FC-41F1-AA8D-1B2483CD663E}</a:tableStyleId>
              </a:tblPr>
              <a:tblGrid>
                <a:gridCol w="2899764">
                  <a:extLst>
                    <a:ext uri="{9D8B030D-6E8A-4147-A177-3AD203B41FA5}">
                      <a16:colId xmlns:a16="http://schemas.microsoft.com/office/drawing/2014/main" val="20000"/>
                    </a:ext>
                  </a:extLst>
                </a:gridCol>
                <a:gridCol w="5228236">
                  <a:extLst>
                    <a:ext uri="{9D8B030D-6E8A-4147-A177-3AD203B41FA5}">
                      <a16:colId xmlns:a16="http://schemas.microsoft.com/office/drawing/2014/main" val="20001"/>
                    </a:ext>
                  </a:extLst>
                </a:gridCol>
              </a:tblGrid>
              <a:tr h="640294">
                <a:tc>
                  <a:txBody>
                    <a:bodyPr/>
                    <a:lstStyle/>
                    <a:p>
                      <a:pPr algn="ctr"/>
                      <a:r>
                        <a:rPr lang="en-US" sz="2800" b="0" dirty="0">
                          <a:solidFill>
                            <a:schemeClr val="tx1"/>
                          </a:solidFill>
                        </a:rPr>
                        <a:t>Forms of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chemeClr val="tx1"/>
                          </a:solidFill>
                        </a:rPr>
                        <a:t>Examples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4029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0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4029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Essential Question</a:t>
            </a:r>
          </a:p>
        </p:txBody>
      </p:sp>
      <p:sp>
        <p:nvSpPr>
          <p:cNvPr id="3" name="TextBox 2"/>
          <p:cNvSpPr txBox="1"/>
          <p:nvPr/>
        </p:nvSpPr>
        <p:spPr>
          <a:xfrm>
            <a:off x="1167618" y="1913206"/>
            <a:ext cx="9397219" cy="1754326"/>
          </a:xfrm>
          <a:prstGeom prst="rect">
            <a:avLst/>
          </a:prstGeom>
          <a:noFill/>
        </p:spPr>
        <p:txBody>
          <a:bodyPr wrap="square" rtlCol="0">
            <a:spAutoFit/>
          </a:bodyPr>
          <a:lstStyle/>
          <a:p>
            <a:r>
              <a:rPr lang="en-US" sz="5400" dirty="0"/>
              <a:t>What are the basic forms of energy?</a:t>
            </a:r>
          </a:p>
        </p:txBody>
      </p:sp>
    </p:spTree>
    <p:extLst>
      <p:ext uri="{BB962C8B-B14F-4D97-AF65-F5344CB8AC3E}">
        <p14:creationId xmlns:p14="http://schemas.microsoft.com/office/powerpoint/2010/main" val="311177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t>Forms of Energy</a:t>
            </a:r>
          </a:p>
        </p:txBody>
      </p:sp>
      <p:sp>
        <p:nvSpPr>
          <p:cNvPr id="3" name="Content Placeholder 2"/>
          <p:cNvSpPr>
            <a:spLocks noGrp="1"/>
          </p:cNvSpPr>
          <p:nvPr>
            <p:ph idx="1"/>
          </p:nvPr>
        </p:nvSpPr>
        <p:spPr>
          <a:xfrm>
            <a:off x="194872" y="1484025"/>
            <a:ext cx="11997128" cy="5373975"/>
          </a:xfrm>
        </p:spPr>
        <p:txBody>
          <a:bodyPr>
            <a:normAutofit/>
          </a:bodyPr>
          <a:lstStyle/>
          <a:p>
            <a:pPr>
              <a:buNone/>
            </a:pPr>
            <a:r>
              <a:rPr lang="en-US" sz="2400" b="1" dirty="0"/>
              <a:t>Energy -</a:t>
            </a:r>
            <a:r>
              <a:rPr lang="en-US" sz="2400" dirty="0"/>
              <a:t> is the ability to do work. Energy can make things move or change and can be transferred from one form to another and from one object to another.</a:t>
            </a:r>
          </a:p>
          <a:p>
            <a:pPr>
              <a:buNone/>
            </a:pPr>
            <a:r>
              <a:rPr lang="en-US" sz="2400" dirty="0"/>
              <a:t>Energy comes in many different forms, including: </a:t>
            </a:r>
          </a:p>
          <a:p>
            <a:pPr lvl="0"/>
            <a:r>
              <a:rPr lang="en-US" sz="2400" dirty="0"/>
              <a:t>mechanical energy </a:t>
            </a:r>
          </a:p>
          <a:p>
            <a:pPr lvl="0"/>
            <a:r>
              <a:rPr lang="en-US" sz="2400" dirty="0"/>
              <a:t>electrical energy </a:t>
            </a:r>
          </a:p>
          <a:p>
            <a:pPr lvl="0"/>
            <a:r>
              <a:rPr lang="en-US" sz="2400" dirty="0"/>
              <a:t>heat energy </a:t>
            </a:r>
          </a:p>
          <a:p>
            <a:pPr lvl="0"/>
            <a:r>
              <a:rPr lang="en-US" sz="2400" dirty="0"/>
              <a:t>light energy </a:t>
            </a:r>
          </a:p>
          <a:p>
            <a:pPr lvl="0"/>
            <a:r>
              <a:rPr lang="en-US" sz="2400" dirty="0"/>
              <a:t>sound energy (acoustic energy) </a:t>
            </a:r>
          </a:p>
        </p:txBody>
      </p:sp>
    </p:spTree>
    <p:extLst>
      <p:ext uri="{BB962C8B-B14F-4D97-AF65-F5344CB8AC3E}">
        <p14:creationId xmlns:p14="http://schemas.microsoft.com/office/powerpoint/2010/main" val="242293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Mechanical Energy</a:t>
            </a:r>
            <a:endParaRPr lang="en-US" dirty="0"/>
          </a:p>
        </p:txBody>
      </p:sp>
      <p:sp>
        <p:nvSpPr>
          <p:cNvPr id="4" name="Content Placeholder 3"/>
          <p:cNvSpPr>
            <a:spLocks noGrp="1"/>
          </p:cNvSpPr>
          <p:nvPr>
            <p:ph idx="1"/>
          </p:nvPr>
        </p:nvSpPr>
        <p:spPr>
          <a:xfrm>
            <a:off x="0" y="1484026"/>
            <a:ext cx="12192000" cy="5141626"/>
          </a:xfrm>
        </p:spPr>
        <p:txBody>
          <a:bodyPr/>
          <a:lstStyle/>
          <a:p>
            <a:pPr>
              <a:buNone/>
            </a:pPr>
            <a:r>
              <a:rPr lang="en-US" dirty="0"/>
              <a:t>    </a:t>
            </a:r>
            <a:r>
              <a:rPr lang="en-US" b="1" u="sng" dirty="0"/>
              <a:t>Mechanical energy</a:t>
            </a:r>
            <a:r>
              <a:rPr lang="en-US" b="1" dirty="0"/>
              <a:t> - </a:t>
            </a:r>
            <a:r>
              <a:rPr lang="en-US" dirty="0"/>
              <a:t>is the energy that an object has due to its motion or its position.</a:t>
            </a:r>
            <a:br>
              <a:rPr lang="en-US" dirty="0"/>
            </a:br>
            <a:r>
              <a:rPr lang="en-US" dirty="0"/>
              <a:t>These two types of energy are called </a:t>
            </a:r>
          </a:p>
          <a:p>
            <a:pPr>
              <a:buNone/>
            </a:pPr>
            <a:endParaRPr lang="en-US" b="1" dirty="0"/>
          </a:p>
          <a:p>
            <a:pPr>
              <a:buNone/>
            </a:pPr>
            <a:r>
              <a:rPr lang="en-US" b="1" dirty="0"/>
              <a:t>   Potential (energy of position)</a:t>
            </a:r>
            <a:r>
              <a:rPr lang="en-US" dirty="0"/>
              <a:t> – stored energy. Energy that is not causing changes now but could cause changes. </a:t>
            </a:r>
          </a:p>
          <a:p>
            <a:pPr>
              <a:buNone/>
            </a:pPr>
            <a:endParaRPr lang="en-US" b="1" dirty="0"/>
          </a:p>
          <a:p>
            <a:pPr>
              <a:buNone/>
            </a:pPr>
            <a:r>
              <a:rPr lang="en-US" b="1" dirty="0"/>
              <a:t>   Kinetic (energy of motion) – energy due to motion</a:t>
            </a:r>
            <a:endParaRPr lang="en-US" dirty="0"/>
          </a:p>
        </p:txBody>
      </p:sp>
    </p:spTree>
    <p:extLst>
      <p:ext uri="{BB962C8B-B14F-4D97-AF65-F5344CB8AC3E}">
        <p14:creationId xmlns:p14="http://schemas.microsoft.com/office/powerpoint/2010/main" val="92414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a:t>Potential Energy</a:t>
            </a:r>
            <a:br>
              <a:rPr lang="en-US" b="1" dirty="0"/>
            </a:br>
            <a:r>
              <a:rPr lang="en-US" b="1" dirty="0"/>
              <a:t>(energy of position)</a:t>
            </a:r>
            <a:endParaRPr lang="en-US" dirty="0"/>
          </a:p>
        </p:txBody>
      </p:sp>
      <p:sp>
        <p:nvSpPr>
          <p:cNvPr id="4" name="Content Placeholder 3"/>
          <p:cNvSpPr>
            <a:spLocks noGrp="1"/>
          </p:cNvSpPr>
          <p:nvPr>
            <p:ph idx="1"/>
          </p:nvPr>
        </p:nvSpPr>
        <p:spPr>
          <a:xfrm>
            <a:off x="0" y="1484026"/>
            <a:ext cx="12192000" cy="5141626"/>
          </a:xfrm>
        </p:spPr>
        <p:txBody>
          <a:bodyPr/>
          <a:lstStyle/>
          <a:p>
            <a:pPr>
              <a:buNone/>
            </a:pPr>
            <a:r>
              <a:rPr lang="en-US" dirty="0"/>
              <a:t>    </a:t>
            </a:r>
          </a:p>
          <a:p>
            <a:r>
              <a:rPr lang="en-US" b="1" dirty="0"/>
              <a:t>Potential Energy</a:t>
            </a:r>
            <a:r>
              <a:rPr lang="en-US" dirty="0"/>
              <a:t> (energy of position)-is energy that in not causing any changes now but could cause changes in the future. </a:t>
            </a:r>
          </a:p>
          <a:p>
            <a:r>
              <a:rPr lang="en-US" b="1" dirty="0"/>
              <a:t>Gravitational potential energy- </a:t>
            </a:r>
            <a:r>
              <a:rPr lang="en-US" dirty="0"/>
              <a:t>a car sitting on a hill has gravitational potential energy. When gravity pulls the car down the hill that energy changes from  potential energy to kinetic energy (energy of motion).</a:t>
            </a:r>
          </a:p>
          <a:p>
            <a:r>
              <a:rPr lang="en-US" b="1" dirty="0"/>
              <a:t>Elastic potential energy-</a:t>
            </a:r>
            <a:r>
              <a:rPr lang="en-US" dirty="0"/>
              <a:t>is the energy of  objects that can bend or stretch. When a rubber band is stretched that is potential energy (energy of position) when the rubber band is released it is kinetic energy (energy of motion)</a:t>
            </a:r>
          </a:p>
          <a:p>
            <a:endParaRPr lang="en-US" dirty="0"/>
          </a:p>
        </p:txBody>
      </p:sp>
      <p:pic>
        <p:nvPicPr>
          <p:cNvPr id="1026" name="Picture 2" descr="C:\Users\gloverc\AppData\Local\Microsoft\Windows\Temporary Internet Files\Content.IE5\2PVJRI1N\MC900434799[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62" y="5499006"/>
            <a:ext cx="1034322" cy="10343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loverc\AppData\Local\Microsoft\Windows\Temporary Internet Files\Content.IE5\2PVJRI1N\MC900434799[1].png">
            <a:hlinkClick r:id="rId4"/>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3281" y="5289143"/>
            <a:ext cx="1473919" cy="1473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18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14399"/>
            <a:ext cx="12839700" cy="881919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308259513"/>
              </p:ext>
            </p:extLst>
          </p:nvPr>
        </p:nvGraphicFramePr>
        <p:xfrm>
          <a:off x="6636107" y="477761"/>
          <a:ext cx="5079643" cy="5669280"/>
        </p:xfrm>
        <a:graphic>
          <a:graphicData uri="http://schemas.openxmlformats.org/drawingml/2006/table">
            <a:tbl>
              <a:tblPr firstRow="1" bandRow="1">
                <a:tableStyleId>{69012ECD-51FC-41F1-AA8D-1B2483CD663E}</a:tableStyleId>
              </a:tblPr>
              <a:tblGrid>
                <a:gridCol w="1985625">
                  <a:extLst>
                    <a:ext uri="{9D8B030D-6E8A-4147-A177-3AD203B41FA5}">
                      <a16:colId xmlns:a16="http://schemas.microsoft.com/office/drawing/2014/main" val="20000"/>
                    </a:ext>
                  </a:extLst>
                </a:gridCol>
                <a:gridCol w="3094018">
                  <a:extLst>
                    <a:ext uri="{9D8B030D-6E8A-4147-A177-3AD203B41FA5}">
                      <a16:colId xmlns:a16="http://schemas.microsoft.com/office/drawing/2014/main" val="20001"/>
                    </a:ext>
                  </a:extLst>
                </a:gridCol>
              </a:tblGrid>
              <a:tr h="370840">
                <a:tc>
                  <a:txBody>
                    <a:bodyPr/>
                    <a:lstStyle/>
                    <a:p>
                      <a:r>
                        <a:rPr lang="en-US" sz="1800" b="1" dirty="0">
                          <a:solidFill>
                            <a:schemeClr val="bg2"/>
                          </a:solidFill>
                        </a:rPr>
                        <a:t>Energy</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r>
                        <a:rPr lang="en-US" sz="1800" dirty="0">
                          <a:solidFill>
                            <a:schemeClr val="bg2"/>
                          </a:solidFill>
                        </a:rPr>
                        <a:t>is the ability to do work. Energy can come in many different forms but there are six basic</a:t>
                      </a:r>
                      <a:r>
                        <a:rPr lang="en-US" sz="1800" baseline="0" dirty="0">
                          <a:solidFill>
                            <a:schemeClr val="bg2"/>
                          </a:solidFill>
                        </a:rPr>
                        <a:t> forms of energy: </a:t>
                      </a:r>
                      <a:r>
                        <a:rPr lang="en-US" sz="1800" dirty="0">
                          <a:solidFill>
                            <a:schemeClr val="bg2"/>
                          </a:solidFill>
                        </a:rPr>
                        <a:t>mechanical energy </a:t>
                      </a:r>
                    </a:p>
                    <a:p>
                      <a:pPr lvl="0"/>
                      <a:r>
                        <a:rPr lang="en-US" sz="1800" dirty="0">
                          <a:solidFill>
                            <a:schemeClr val="bg2"/>
                          </a:solidFill>
                        </a:rPr>
                        <a:t>electrical energy </a:t>
                      </a:r>
                    </a:p>
                    <a:p>
                      <a:pPr lvl="0"/>
                      <a:r>
                        <a:rPr lang="en-US" sz="1800" dirty="0">
                          <a:solidFill>
                            <a:schemeClr val="bg2"/>
                          </a:solidFill>
                        </a:rPr>
                        <a:t>heat energy </a:t>
                      </a:r>
                    </a:p>
                    <a:p>
                      <a:pPr lvl="0"/>
                      <a:r>
                        <a:rPr lang="en-US" sz="1800" dirty="0">
                          <a:solidFill>
                            <a:schemeClr val="bg2"/>
                          </a:solidFill>
                        </a:rPr>
                        <a:t>light energy </a:t>
                      </a:r>
                    </a:p>
                    <a:p>
                      <a:pPr lvl="0"/>
                      <a:r>
                        <a:rPr lang="en-US" sz="1800" dirty="0">
                          <a:solidFill>
                            <a:schemeClr val="bg2"/>
                          </a:solidFill>
                        </a:rPr>
                        <a:t>sound energy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b="1" u="none" dirty="0">
                          <a:solidFill>
                            <a:schemeClr val="bg2"/>
                          </a:solidFill>
                        </a:rPr>
                        <a:t>Mechanical energy </a:t>
                      </a:r>
                      <a:endParaRPr lang="en-US" u="none"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bg2"/>
                          </a:solidFill>
                        </a:rPr>
                        <a:t>is the energy that an object has due to its motion or its position.</a:t>
                      </a:r>
                    </a:p>
                    <a:p>
                      <a:endParaRPr lang="en-US" dirty="0">
                        <a:solidFill>
                          <a:schemeClr val="bg2"/>
                        </a:solidFill>
                      </a:endParaRPr>
                    </a:p>
                    <a:p>
                      <a:r>
                        <a:rPr lang="en-US" dirty="0">
                          <a:solidFill>
                            <a:schemeClr val="bg2"/>
                          </a:solidFill>
                        </a:rPr>
                        <a:t>Potential</a:t>
                      </a:r>
                      <a:r>
                        <a:rPr lang="en-US" baseline="0" dirty="0">
                          <a:solidFill>
                            <a:schemeClr val="bg2"/>
                          </a:solidFill>
                        </a:rPr>
                        <a:t> (energy of position) – energy not causing any changes but could cause changes.</a:t>
                      </a:r>
                    </a:p>
                    <a:p>
                      <a:r>
                        <a:rPr lang="en-US" baseline="0" dirty="0">
                          <a:solidFill>
                            <a:schemeClr val="bg2"/>
                          </a:solidFill>
                        </a:rPr>
                        <a:t>Kinetic (energy of motion) – energy due to motion.</a:t>
                      </a:r>
                      <a:endParaRPr 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7710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Electrical Energy</a:t>
            </a:r>
          </a:p>
        </p:txBody>
      </p:sp>
      <p:sp>
        <p:nvSpPr>
          <p:cNvPr id="3" name="Content Placeholder 2"/>
          <p:cNvSpPr>
            <a:spLocks noGrp="1"/>
          </p:cNvSpPr>
          <p:nvPr>
            <p:ph sz="half" idx="1"/>
          </p:nvPr>
        </p:nvSpPr>
        <p:spPr>
          <a:xfrm>
            <a:off x="150126" y="1583139"/>
            <a:ext cx="9662615" cy="5090615"/>
          </a:xfrm>
        </p:spPr>
        <p:txBody>
          <a:bodyPr>
            <a:normAutofit fontScale="92500"/>
          </a:bodyPr>
          <a:lstStyle/>
          <a:p>
            <a:r>
              <a:rPr lang="en-US" sz="2400" b="1" u="sng" dirty="0"/>
              <a:t>Electrical energy</a:t>
            </a:r>
            <a:r>
              <a:rPr lang="en-US" sz="2400" b="1" dirty="0"/>
              <a:t> - </a:t>
            </a:r>
            <a:r>
              <a:rPr lang="en-US" sz="2400" dirty="0"/>
              <a:t>comes from the movement of charged particles, such as electrons. This kind of energy is also referred to as </a:t>
            </a:r>
            <a:r>
              <a:rPr lang="en-US" sz="2400" i="1" dirty="0"/>
              <a:t>electricity</a:t>
            </a:r>
            <a:r>
              <a:rPr lang="en-US" sz="2400" dirty="0"/>
              <a:t>.</a:t>
            </a:r>
            <a:br>
              <a:rPr lang="en-US" sz="2400" dirty="0"/>
            </a:br>
            <a:endParaRPr lang="en-US" sz="2400" dirty="0"/>
          </a:p>
          <a:p>
            <a:pPr>
              <a:buNone/>
            </a:pPr>
            <a:r>
              <a:rPr lang="en-US" sz="2400" dirty="0"/>
              <a:t>    Electrical energy is very important because machines can change electricity into many other forms of energy. Electrical energy can be converted into heat, light, sound, or mechanical energy. Electricity travels through conducting materials, such as wires. Electrical energy can be changed into other kinds of energy, including: </a:t>
            </a:r>
          </a:p>
          <a:p>
            <a:pPr lvl="0"/>
            <a:r>
              <a:rPr lang="en-US" sz="2400" dirty="0"/>
              <a:t>light energy when electrical energy causes the metal wire in a light bulb to glow</a:t>
            </a:r>
          </a:p>
          <a:p>
            <a:pPr lvl="0"/>
            <a:r>
              <a:rPr lang="en-US" sz="2400" dirty="0"/>
              <a:t>sound energy when electrical energy causes speakers in a radio to vibrate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1334353"/>
            <a:ext cx="2857500" cy="4762500"/>
          </a:xfrm>
          <a:prstGeom prst="rect">
            <a:avLst/>
          </a:prstGeom>
        </p:spPr>
      </p:pic>
    </p:spTree>
    <p:extLst>
      <p:ext uri="{BB962C8B-B14F-4D97-AF65-F5344CB8AC3E}">
        <p14:creationId xmlns:p14="http://schemas.microsoft.com/office/powerpoint/2010/main" val="92168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139" y="127000"/>
            <a:ext cx="11435255" cy="1097280"/>
          </a:xfrm>
        </p:spPr>
        <p:txBody>
          <a:bodyPr>
            <a:noAutofit/>
          </a:bodyPr>
          <a:lstStyle/>
          <a:p>
            <a:r>
              <a:rPr lang="en-US" sz="4400" dirty="0">
                <a:latin typeface="Franklin Gothic Heavy" panose="020B0903020102020204" pitchFamily="34" charset="0"/>
              </a:rPr>
              <a:t>Give two examples of electrical energy.</a:t>
            </a:r>
          </a:p>
        </p:txBody>
      </p:sp>
      <p:sp>
        <p:nvSpPr>
          <p:cNvPr id="3" name="TextBox 2"/>
          <p:cNvSpPr txBox="1"/>
          <p:nvPr/>
        </p:nvSpPr>
        <p:spPr>
          <a:xfrm>
            <a:off x="867103" y="2875994"/>
            <a:ext cx="9285890" cy="1015663"/>
          </a:xfrm>
          <a:prstGeom prst="rect">
            <a:avLst/>
          </a:prstGeom>
          <a:noFill/>
        </p:spPr>
        <p:txBody>
          <a:bodyPr wrap="square" rtlCol="0">
            <a:spAutoFit/>
          </a:bodyPr>
          <a:lstStyle/>
          <a:p>
            <a:r>
              <a:rPr lang="en-US" sz="6000" dirty="0">
                <a:latin typeface="Franklin Gothic Heavy" panose="020B0903020102020204" pitchFamily="34" charset="0"/>
              </a:rPr>
              <a:t>You can not use lights.</a:t>
            </a:r>
          </a:p>
        </p:txBody>
      </p:sp>
    </p:spTree>
    <p:extLst>
      <p:ext uri="{BB962C8B-B14F-4D97-AF65-F5344CB8AC3E}">
        <p14:creationId xmlns:p14="http://schemas.microsoft.com/office/powerpoint/2010/main" val="266215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Scienc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7A340D55D21646AC07D848A2BDEF1B" ma:contentTypeVersion="8" ma:contentTypeDescription="Create a new document." ma:contentTypeScope="" ma:versionID="b4951eae2403399f91c8f8b4da04c132">
  <xsd:schema xmlns:xsd="http://www.w3.org/2001/XMLSchema" xmlns:xs="http://www.w3.org/2001/XMLSchema" xmlns:p="http://schemas.microsoft.com/office/2006/metadata/properties" xmlns:ns2="8b241aff-f789-467e-b70f-f8118217f0d5" xmlns:ns3="6a5dafbe-c5e8-4eb1-bfe6-6e46c4760f0b" targetNamespace="http://schemas.microsoft.com/office/2006/metadata/properties" ma:root="true" ma:fieldsID="b7bfffb38068f0995251711a0ede1693" ns2:_="" ns3:_="">
    <xsd:import namespace="8b241aff-f789-467e-b70f-f8118217f0d5"/>
    <xsd:import namespace="6a5dafbe-c5e8-4eb1-bfe6-6e46c4760f0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41aff-f789-467e-b70f-f8118217f0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5dafbe-c5e8-4eb1-bfe6-6e46c4760f0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E6512-7914-45A4-AFB0-7EE00A68C4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241aff-f789-467e-b70f-f8118217f0d5"/>
    <ds:schemaRef ds:uri="6a5dafbe-c5e8-4eb1-bfe6-6e46c4760f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97A56C-D665-45E1-8211-DE2EFEEEF8D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576B2DD-4E1E-447F-82B3-61C5CCA70B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1467</Words>
  <Application>Microsoft Office PowerPoint</Application>
  <PresentationFormat>Widescreen</PresentationFormat>
  <Paragraphs>126</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Franklin Gothic Heavy</vt:lpstr>
      <vt:lpstr>Symbol</vt:lpstr>
      <vt:lpstr>Verdana</vt:lpstr>
      <vt:lpstr>Academic Science 16x9</vt:lpstr>
      <vt:lpstr>Forms of Energy</vt:lpstr>
      <vt:lpstr>Objective</vt:lpstr>
      <vt:lpstr>Essential Question</vt:lpstr>
      <vt:lpstr>Forms of Energy</vt:lpstr>
      <vt:lpstr>Mechanical Energy</vt:lpstr>
      <vt:lpstr>Potential Energy (energy of position)</vt:lpstr>
      <vt:lpstr>PowerPoint Presentation</vt:lpstr>
      <vt:lpstr>Electrical Energy</vt:lpstr>
      <vt:lpstr>Give two examples of electrical energy.</vt:lpstr>
      <vt:lpstr>Heat Energy</vt:lpstr>
      <vt:lpstr>Cornell Notes</vt:lpstr>
      <vt:lpstr>Give two examples of heat energy.</vt:lpstr>
      <vt:lpstr>Light Energy </vt:lpstr>
      <vt:lpstr>Give two examples of light energy.</vt:lpstr>
      <vt:lpstr>Light Energy</vt:lpstr>
      <vt:lpstr>Explain a real world example of refraction.</vt:lpstr>
      <vt:lpstr>Cornell Notes</vt:lpstr>
      <vt:lpstr>Sound Energy</vt:lpstr>
      <vt:lpstr>Give two examples of sound energy.</vt:lpstr>
      <vt:lpstr>PowerPoint Presentation</vt:lpstr>
      <vt:lpstr>Pitch</vt:lpstr>
      <vt:lpstr>Cornell Notes</vt:lpstr>
      <vt:lpstr>Independent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Forms of Energy</dc:title>
  <dc:creator/>
  <cp:lastModifiedBy/>
  <cp:revision>2</cp:revision>
  <dcterms:modified xsi:type="dcterms:W3CDTF">2020-11-08T13:22:18Z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TC029023899991</vt:lpwstr>
  </property>
  <property fmtid="{D5CDD505-2E9C-101B-9397-08002B2CF9AE}" pid="3" name="ContentTypeId">
    <vt:lpwstr>0x010100977A340D55D21646AC07D848A2BDEF1B</vt:lpwstr>
  </property>
</Properties>
</file>