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handoutMasterIdLst>
    <p:handoutMasterId r:id="rId22"/>
  </p:handoutMasterIdLst>
  <p:sldIdLst>
    <p:sldId id="266" r:id="rId2"/>
    <p:sldId id="391" r:id="rId3"/>
    <p:sldId id="396" r:id="rId4"/>
    <p:sldId id="401" r:id="rId5"/>
    <p:sldId id="402" r:id="rId6"/>
    <p:sldId id="403" r:id="rId7"/>
    <p:sldId id="393" r:id="rId8"/>
    <p:sldId id="375" r:id="rId9"/>
    <p:sldId id="399" r:id="rId10"/>
    <p:sldId id="400" r:id="rId11"/>
    <p:sldId id="405" r:id="rId12"/>
    <p:sldId id="406" r:id="rId13"/>
    <p:sldId id="407" r:id="rId14"/>
    <p:sldId id="408" r:id="rId15"/>
    <p:sldId id="381" r:id="rId16"/>
    <p:sldId id="389" r:id="rId17"/>
    <p:sldId id="390" r:id="rId18"/>
    <p:sldId id="409" r:id="rId19"/>
    <p:sldId id="377" r:id="rId2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BFCC8"/>
    <a:srgbClr val="009900"/>
    <a:srgbClr val="CC00FF"/>
    <a:srgbClr val="F6E998"/>
    <a:srgbClr val="996633"/>
    <a:srgbClr val="CCFF99"/>
    <a:srgbClr val="686E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62" autoAdjust="0"/>
    <p:restoredTop sz="79052" autoAdjust="0"/>
  </p:normalViewPr>
  <p:slideViewPr>
    <p:cSldViewPr>
      <p:cViewPr varScale="1">
        <p:scale>
          <a:sx n="63" d="100"/>
          <a:sy n="63" d="100"/>
        </p:scale>
        <p:origin x="72" y="379"/>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CBD8E068-6AE3-4DDF-BD15-EDE9E3E2BB14}" type="datetimeFigureOut">
              <a:rPr lang="en-US"/>
              <a:pPr>
                <a:defRPr/>
              </a:pPr>
              <a:t>4/26/2020</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E2CB6B1B-FC25-4C08-A8DA-C7B1E1FA41B1}" type="slidenum">
              <a:rPr lang="en-US"/>
              <a:pPr>
                <a:defRPr/>
              </a:pPr>
              <a:t>‹#›</a:t>
            </a:fld>
            <a:endParaRPr lang="en-US" dirty="0"/>
          </a:p>
        </p:txBody>
      </p:sp>
    </p:spTree>
    <p:extLst>
      <p:ext uri="{BB962C8B-B14F-4D97-AF65-F5344CB8AC3E}">
        <p14:creationId xmlns:p14="http://schemas.microsoft.com/office/powerpoint/2010/main" val="3024213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55D5FBAA-8CD7-48DA-966B-4136B8DB4709}" type="datetimeFigureOut">
              <a:rPr lang="en-US"/>
              <a:pPr>
                <a:defRPr/>
              </a:pPr>
              <a:t>4/26/2020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440F13EE-4DF7-4EEE-B5A5-D807D1A2B432}" type="slidenum">
              <a:rPr lang="en-US"/>
              <a:pPr>
                <a:defRPr/>
              </a:pPr>
              <a:t>‹#›</a:t>
            </a:fld>
            <a:endParaRPr lang="en-US" dirty="0"/>
          </a:p>
        </p:txBody>
      </p:sp>
    </p:spTree>
    <p:extLst>
      <p:ext uri="{BB962C8B-B14F-4D97-AF65-F5344CB8AC3E}">
        <p14:creationId xmlns:p14="http://schemas.microsoft.com/office/powerpoint/2010/main" val="41724815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baseline="0" dirty="0">
                <a:solidFill>
                  <a:schemeClr val="tx1"/>
                </a:solidFill>
                <a:latin typeface="+mn-lt"/>
                <a:ea typeface="+mn-ea"/>
                <a:cs typeface="+mn-cs"/>
              </a:rPr>
              <a:t>TEST ITEM SPECIFICATIONS: </a:t>
            </a:r>
            <a:r>
              <a:rPr lang="en-US" sz="1200" b="1" i="0" kern="1200" baseline="0" dirty="0">
                <a:solidFill>
                  <a:srgbClr val="FF0000"/>
                </a:solidFill>
                <a:latin typeface="+mn-lt"/>
                <a:ea typeface="+mn-ea"/>
                <a:cs typeface="+mn-cs"/>
              </a:rPr>
              <a:t>(</a:t>
            </a:r>
            <a:r>
              <a:rPr lang="en-US" sz="1200" b="1" i="0" u="sng" kern="1200" baseline="0" dirty="0">
                <a:solidFill>
                  <a:srgbClr val="FF0000"/>
                </a:solidFill>
                <a:latin typeface="+mn-lt"/>
                <a:ea typeface="+mn-ea"/>
                <a:cs typeface="+mn-cs"/>
              </a:rPr>
              <a:t>NOTE</a:t>
            </a:r>
            <a:r>
              <a:rPr lang="en-US" sz="1200" b="1" i="0" kern="1200" baseline="0" dirty="0">
                <a:solidFill>
                  <a:srgbClr val="FF0000"/>
                </a:solidFill>
                <a:latin typeface="+mn-lt"/>
                <a:ea typeface="+mn-ea"/>
                <a:cs typeface="+mn-cs"/>
              </a:rPr>
              <a:t>- This benchmark is assessed every year on FCAT, but is NOT TAUGHT IN GRADE 5!)</a:t>
            </a:r>
            <a:endParaRPr lang="en-US" sz="1200" b="1" i="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Benchmark Clarifications </a:t>
            </a:r>
          </a:p>
          <a:p>
            <a:r>
              <a:rPr lang="en-US" sz="1200" b="0" kern="1200" baseline="0" dirty="0">
                <a:solidFill>
                  <a:schemeClr val="tx1"/>
                </a:solidFill>
                <a:latin typeface="+mn-lt"/>
                <a:ea typeface="+mn-ea"/>
                <a:cs typeface="+mn-cs"/>
              </a:rPr>
              <a:t>Students will distinguish among objects in our solar system based on their relative positions and/or their characteristics.</a:t>
            </a:r>
          </a:p>
          <a:p>
            <a:r>
              <a:rPr lang="en-US" sz="1200" b="0" kern="1200" baseline="0" dirty="0">
                <a:solidFill>
                  <a:schemeClr val="tx1"/>
                </a:solidFill>
                <a:latin typeface="+mn-lt"/>
                <a:ea typeface="+mn-ea"/>
                <a:cs typeface="+mn-cs"/>
              </a:rPr>
              <a:t>Students will identify common characteristics of all planets.</a:t>
            </a:r>
          </a:p>
          <a:p>
            <a:r>
              <a:rPr lang="en-US" sz="1200" b="0" kern="1200" baseline="0" dirty="0">
                <a:solidFill>
                  <a:schemeClr val="tx1"/>
                </a:solidFill>
                <a:latin typeface="+mn-lt"/>
                <a:ea typeface="+mn-ea"/>
                <a:cs typeface="+mn-cs"/>
              </a:rPr>
              <a:t>Students will compare and/or contrast the common characteristics of inner and outer planet groups.</a:t>
            </a:r>
          </a:p>
          <a:p>
            <a:r>
              <a:rPr lang="en-US" sz="1200" b="1" kern="1200" baseline="0" dirty="0">
                <a:solidFill>
                  <a:schemeClr val="tx1"/>
                </a:solidFill>
                <a:latin typeface="+mn-lt"/>
                <a:ea typeface="+mn-ea"/>
                <a:cs typeface="+mn-cs"/>
              </a:rPr>
              <a:t>Content Limit </a:t>
            </a:r>
          </a:p>
          <a:p>
            <a:r>
              <a:rPr lang="en-US" sz="1200" kern="1200" baseline="0" dirty="0">
                <a:solidFill>
                  <a:schemeClr val="tx1"/>
                </a:solidFill>
                <a:latin typeface="+mn-lt"/>
                <a:ea typeface="+mn-ea"/>
                <a:cs typeface="+mn-cs"/>
              </a:rPr>
              <a:t>Items will address a conceptual understanding of our solar system and the characteristics of objects in our solar system.</a:t>
            </a:r>
          </a:p>
          <a:p>
            <a:r>
              <a:rPr lang="en-US" sz="1200" kern="1200" baseline="0" dirty="0">
                <a:solidFill>
                  <a:schemeClr val="tx1"/>
                </a:solidFill>
                <a:latin typeface="+mn-lt"/>
                <a:ea typeface="+mn-ea"/>
                <a:cs typeface="+mn-cs"/>
              </a:rPr>
              <a:t>Items will not assess characteristics of the Sun.</a:t>
            </a:r>
          </a:p>
          <a:p>
            <a:r>
              <a:rPr lang="en-US" sz="1200" kern="1200" baseline="0" dirty="0">
                <a:solidFill>
                  <a:schemeClr val="tx1"/>
                </a:solidFill>
                <a:latin typeface="+mn-lt"/>
                <a:ea typeface="+mn-ea"/>
                <a:cs typeface="+mn-cs"/>
              </a:rPr>
              <a:t>Items assessing inner and outer planet groups are limited to: surface composition (whether they are mostly solid or gas), presence of an atmosphere, size, relative position to the Sun, presence of moons or rings, relative temperature, and relative length of a year.</a:t>
            </a:r>
          </a:p>
          <a:p>
            <a:r>
              <a:rPr lang="en-US" sz="1200" kern="1200" baseline="0" dirty="0">
                <a:solidFill>
                  <a:schemeClr val="tx1"/>
                </a:solidFill>
                <a:latin typeface="+mn-lt"/>
                <a:ea typeface="+mn-ea"/>
                <a:cs typeface="+mn-cs"/>
              </a:rPr>
              <a:t>Items will not require specific knowledge of quantitative astronomical data.</a:t>
            </a:r>
          </a:p>
          <a:p>
            <a:r>
              <a:rPr lang="en-US" sz="1200" kern="1200" baseline="0" dirty="0">
                <a:solidFill>
                  <a:schemeClr val="tx1"/>
                </a:solidFill>
                <a:latin typeface="+mn-lt"/>
                <a:ea typeface="+mn-ea"/>
                <a:cs typeface="+mn-cs"/>
              </a:rPr>
              <a:t>Items will not asses interactions of objects in our solar system.</a:t>
            </a:r>
          </a:p>
          <a:p>
            <a:r>
              <a:rPr lang="en-US" sz="1200" kern="1200" baseline="0" dirty="0">
                <a:solidFill>
                  <a:schemeClr val="tx1"/>
                </a:solidFill>
                <a:latin typeface="+mn-lt"/>
                <a:ea typeface="+mn-ea"/>
                <a:cs typeface="+mn-cs"/>
              </a:rPr>
              <a:t>Items will not assess the force of gravity.</a:t>
            </a:r>
          </a:p>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Rot="1" noChangeAspect="1" noTextEdit="1"/>
          </p:cNvSpPr>
          <p:nvPr>
            <p:ph type="sldImg"/>
          </p:nvPr>
        </p:nvSpPr>
        <p:spPr bwMode="auto">
          <a:noFill/>
          <a:ln>
            <a:solidFill>
              <a:srgbClr val="000000"/>
            </a:solidFill>
            <a:miter lim="800000"/>
            <a:headEnd/>
            <a:tailEnd/>
          </a:ln>
        </p:spPr>
      </p:sp>
      <p:sp>
        <p:nvSpPr>
          <p:cNvPr id="11264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Have the students hold up a card with their</a:t>
            </a:r>
            <a:r>
              <a:rPr lang="en-US" baseline="0" dirty="0"/>
              <a:t> response on it (A,B,C,D) so that you can easily see if the students are getting the correct answer.</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Rot="1" noChangeAspect="1" noTextEdit="1"/>
          </p:cNvSpPr>
          <p:nvPr>
            <p:ph type="sldImg"/>
          </p:nvPr>
        </p:nvSpPr>
        <p:spPr bwMode="auto">
          <a:noFill/>
          <a:ln>
            <a:solidFill>
              <a:srgbClr val="000000"/>
            </a:solidFill>
            <a:miter lim="800000"/>
            <a:headEnd/>
            <a:tailEnd/>
          </a:ln>
        </p:spPr>
      </p:sp>
      <p:sp>
        <p:nvSpPr>
          <p:cNvPr id="11264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Have the students hold up a card with their</a:t>
            </a:r>
            <a:r>
              <a:rPr lang="en-US" baseline="0" dirty="0"/>
              <a:t> response on it (A,B,C,D) so that you can easily see if the students are getting the correct answer.</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Rot="1" noChangeAspect="1" noTextEdit="1"/>
          </p:cNvSpPr>
          <p:nvPr>
            <p:ph type="sldImg"/>
          </p:nvPr>
        </p:nvSpPr>
        <p:spPr bwMode="auto">
          <a:noFill/>
          <a:ln>
            <a:solidFill>
              <a:srgbClr val="000000"/>
            </a:solidFill>
            <a:miter lim="800000"/>
            <a:headEnd/>
            <a:tailEnd/>
          </a:ln>
        </p:spPr>
      </p:sp>
      <p:sp>
        <p:nvSpPr>
          <p:cNvPr id="11264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sz="1200" dirty="0"/>
              <a:t>The alignment between the Earth, Moon, and Sun determines the amount of light reflected by the Moon. This causes</a:t>
            </a:r>
            <a:r>
              <a:rPr lang="en-US" sz="1200" baseline="0" dirty="0"/>
              <a:t> us to </a:t>
            </a:r>
            <a:r>
              <a:rPr lang="en-US" sz="1200" baseline="0"/>
              <a:t>view </a:t>
            </a:r>
            <a:r>
              <a:rPr lang="en-US" sz="1200"/>
              <a:t>phases </a:t>
            </a:r>
            <a:r>
              <a:rPr lang="en-US" sz="1200" dirty="0"/>
              <a:t>of</a:t>
            </a:r>
            <a:r>
              <a:rPr lang="en-US" sz="1200" baseline="0" dirty="0"/>
              <a:t> the moon.</a:t>
            </a:r>
          </a:p>
          <a:p>
            <a:pPr marL="228600" indent="-228600">
              <a:buAutoNum type="arabicPeriod"/>
            </a:pPr>
            <a:r>
              <a:rPr lang="en-US" sz="1200" dirty="0"/>
              <a:t>Although the sun appears to be very large to us, it is actually a medium sized star</a:t>
            </a:r>
          </a:p>
          <a:p>
            <a:pPr marL="228600" indent="-228600">
              <a:buAutoNum type="arabicPeriod"/>
            </a:pPr>
            <a:r>
              <a:rPr lang="en-US" sz="1200" dirty="0"/>
              <a:t>Stars are at varying distances from the Earth, if they appear close together when we gaze at the night sky they may be a part</a:t>
            </a:r>
            <a:r>
              <a:rPr lang="en-US" sz="1200" baseline="0" dirty="0"/>
              <a:t> of the same constellation.  However, in reality these stars are not at all close to one another.</a:t>
            </a:r>
          </a:p>
          <a:p>
            <a:pPr marL="228600" indent="-228600">
              <a:buAutoNum type="arabicPeriod"/>
            </a:pPr>
            <a:r>
              <a:rPr lang="en-US" sz="1200" baseline="0" dirty="0"/>
              <a:t>The Sun appears larger to us because it is our closest star.</a:t>
            </a:r>
          </a:p>
          <a:p>
            <a:pPr marL="228600" indent="-228600">
              <a:buAutoNum type="arabicPeriod"/>
            </a:pPr>
            <a:endParaRPr lang="en-US" sz="1200" baseline="0" dirty="0"/>
          </a:p>
          <a:p>
            <a:pPr marL="228600" indent="-228600">
              <a:buAutoNum type="arabicPeriod"/>
            </a:pPr>
            <a:endParaRPr lang="en-US" sz="1200"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Have the students hold up a card with their</a:t>
            </a:r>
            <a:r>
              <a:rPr lang="en-US" baseline="0" dirty="0"/>
              <a:t> response on it (A,B,C,D) so that you can easily see if the students are getting the correct answer.</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Rot="1" noChangeAspect="1" noTextEdit="1"/>
          </p:cNvSpPr>
          <p:nvPr>
            <p:ph type="sldImg"/>
          </p:nvPr>
        </p:nvSpPr>
        <p:spPr bwMode="auto">
          <a:noFill/>
          <a:ln>
            <a:solidFill>
              <a:srgbClr val="000000"/>
            </a:solidFill>
            <a:miter lim="800000"/>
            <a:headEnd/>
            <a:tailEnd/>
          </a:ln>
        </p:spPr>
      </p:sp>
      <p:sp>
        <p:nvSpPr>
          <p:cNvPr id="11264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Have the students hold up a card with their</a:t>
            </a:r>
            <a:r>
              <a:rPr lang="en-US" baseline="0" dirty="0"/>
              <a:t> response on it (A,B,C,D) so that you can easily see if the students are getting the correct answer.</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fld id="{39696DA4-BC2B-4F83-81FC-04F4300EDB93}" type="datetimeFigureOut">
              <a:rPr lang="en-US"/>
              <a:pPr>
                <a:defRPr/>
              </a:pPr>
              <a:t>4/26/2020</a:t>
            </a:fld>
            <a:endParaRPr lang="en-US" dirty="0"/>
          </a:p>
        </p:txBody>
      </p:sp>
      <p:sp>
        <p:nvSpPr>
          <p:cNvPr id="5" name="Footer Placeholder 18"/>
          <p:cNvSpPr>
            <a:spLocks noGrp="1"/>
          </p:cNvSpPr>
          <p:nvPr>
            <p:ph type="ftr" sz="quarter" idx="11"/>
          </p:nvPr>
        </p:nvSpPr>
        <p:spPr/>
        <p:txBody>
          <a:bodyPr/>
          <a:lstStyle>
            <a:lvl1pPr>
              <a:defRPr/>
            </a:lvl1pPr>
          </a:lstStyle>
          <a:p>
            <a:pPr>
              <a:defRPr/>
            </a:pPr>
            <a:endParaRPr lang="en-US" dirty="0"/>
          </a:p>
        </p:txBody>
      </p:sp>
      <p:sp>
        <p:nvSpPr>
          <p:cNvPr id="6" name="Slide Number Placeholder 26"/>
          <p:cNvSpPr>
            <a:spLocks noGrp="1"/>
          </p:cNvSpPr>
          <p:nvPr>
            <p:ph type="sldNum" sz="quarter" idx="12"/>
          </p:nvPr>
        </p:nvSpPr>
        <p:spPr/>
        <p:txBody>
          <a:bodyPr/>
          <a:lstStyle>
            <a:lvl1pPr>
              <a:defRPr/>
            </a:lvl1pPr>
          </a:lstStyle>
          <a:p>
            <a:pPr>
              <a:defRPr/>
            </a:pPr>
            <a:fld id="{F20476D9-3898-42DB-BCAA-732B5145AB23}"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A134A472-1420-495A-BAEC-4D92DA48C058}" type="datetimeFigureOut">
              <a:rPr lang="en-US"/>
              <a:pPr>
                <a:defRPr/>
              </a:pPr>
              <a:t>4/26/2020</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01E2CEC4-5A96-4407-942A-72231C7AE52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C24BB183-4AB9-4A89-BDD7-BDB8404D032F}" type="datetimeFigureOut">
              <a:rPr lang="en-US"/>
              <a:pPr>
                <a:defRPr/>
              </a:pPr>
              <a:t>4/26/2020</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CA6867A8-6632-4D55-A8B5-6501D81870A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935163"/>
            <a:ext cx="4038600" cy="4389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35163"/>
            <a:ext cx="4038600" cy="4389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6056430D-FF18-407A-930F-746568F51867}" type="datetimeFigureOut">
              <a:rPr lang="en-US"/>
              <a:pPr>
                <a:defRPr/>
              </a:pPr>
              <a:t>4/26/2020</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pPr>
              <a:defRPr/>
            </a:pPr>
            <a:fld id="{BED3BB70-731D-4062-BAE5-F74CEAF5A3BA}"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935163"/>
            <a:ext cx="8229600" cy="4389437"/>
          </a:xfrm>
        </p:spPr>
        <p:txBody>
          <a:bodyPr/>
          <a:lstStyle/>
          <a:p>
            <a:pPr lvl="0"/>
            <a:endParaRPr lang="en-US" noProof="0" dirty="0"/>
          </a:p>
        </p:txBody>
      </p:sp>
      <p:sp>
        <p:nvSpPr>
          <p:cNvPr id="4" name="Date Placeholder 9"/>
          <p:cNvSpPr>
            <a:spLocks noGrp="1"/>
          </p:cNvSpPr>
          <p:nvPr>
            <p:ph type="dt" sz="half" idx="10"/>
          </p:nvPr>
        </p:nvSpPr>
        <p:spPr/>
        <p:txBody>
          <a:bodyPr/>
          <a:lstStyle>
            <a:lvl1pPr>
              <a:defRPr/>
            </a:lvl1pPr>
          </a:lstStyle>
          <a:p>
            <a:pPr>
              <a:defRPr/>
            </a:pPr>
            <a:fld id="{E8C7F030-BD93-460A-882E-0E8C68FCB0A5}" type="datetimeFigureOut">
              <a:rPr lang="en-US"/>
              <a:pPr>
                <a:defRPr/>
              </a:pPr>
              <a:t>4/26/2020</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F70A69AE-5AC8-44CB-A4AA-95EB98E5B4E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0CC17B18-3413-43C0-84B4-BDF6D7470265}" type="datetimeFigureOut">
              <a:rPr lang="en-US"/>
              <a:pPr>
                <a:defRPr/>
              </a:pPr>
              <a:t>4/26/2020</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90230D9C-7CE9-4557-9900-C18920AA5E9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F40ED4D-B525-4EDD-A0FA-F2C1AD1F6A23}" type="datetimeFigureOut">
              <a:rPr lang="en-US"/>
              <a:pPr>
                <a:defRPr/>
              </a:pPr>
              <a:t>4/26/2020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215595F-57C3-4880-BCB5-5DAFF4214BE1}"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851EA952-3E3D-49F8-AD90-6070456C313D}" type="datetimeFigureOut">
              <a:rPr lang="en-US"/>
              <a:pPr>
                <a:defRPr/>
              </a:pPr>
              <a:t>4/26/2020</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pPr>
              <a:defRPr/>
            </a:pPr>
            <a:fld id="{A0459C2F-F126-44FE-B31F-21A8C4EADEC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A1D7989B-A590-4FC6-AD9F-228DD6EC92F4}" type="datetimeFigureOut">
              <a:rPr lang="en-US"/>
              <a:pPr>
                <a:defRPr/>
              </a:pPr>
              <a:t>4/26/2020</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dirty="0"/>
          </a:p>
        </p:txBody>
      </p:sp>
      <p:sp>
        <p:nvSpPr>
          <p:cNvPr id="9" name="Slide Number Placeholder 17"/>
          <p:cNvSpPr>
            <a:spLocks noGrp="1"/>
          </p:cNvSpPr>
          <p:nvPr>
            <p:ph type="sldNum" sz="quarter" idx="12"/>
          </p:nvPr>
        </p:nvSpPr>
        <p:spPr/>
        <p:txBody>
          <a:bodyPr/>
          <a:lstStyle>
            <a:lvl1pPr>
              <a:defRPr/>
            </a:lvl1pPr>
          </a:lstStyle>
          <a:p>
            <a:pPr>
              <a:defRPr/>
            </a:pPr>
            <a:fld id="{F25FE8C9-471B-4BDE-8A96-75D59DE55F6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81C95CDE-A5D6-4B1D-9C1A-9C1230ACEF68}" type="datetimeFigureOut">
              <a:rPr lang="en-US"/>
              <a:pPr>
                <a:defRPr/>
              </a:pPr>
              <a:t>4/26/2020</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dirty="0"/>
          </a:p>
        </p:txBody>
      </p:sp>
      <p:sp>
        <p:nvSpPr>
          <p:cNvPr id="5" name="Slide Number Placeholder 17"/>
          <p:cNvSpPr>
            <a:spLocks noGrp="1"/>
          </p:cNvSpPr>
          <p:nvPr>
            <p:ph type="sldNum" sz="quarter" idx="12"/>
          </p:nvPr>
        </p:nvSpPr>
        <p:spPr/>
        <p:txBody>
          <a:bodyPr/>
          <a:lstStyle>
            <a:lvl1pPr>
              <a:defRPr/>
            </a:lvl1pPr>
          </a:lstStyle>
          <a:p>
            <a:pPr>
              <a:defRPr/>
            </a:pPr>
            <a:fld id="{20D2DB78-D19E-4380-B7C7-1FE31EFE8CC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03D5A2F9-2611-45AD-B8C7-3D941AEB4917}" type="datetimeFigureOut">
              <a:rPr lang="en-US"/>
              <a:pPr>
                <a:defRPr/>
              </a:pPr>
              <a:t>4/26/2020</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56C79772-C0C0-4DAB-8D8F-C5CDEDA94E7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453ED742-1B5E-49EC-B26C-37BB3AF3A8F8}" type="datetimeFigureOut">
              <a:rPr lang="en-US"/>
              <a:pPr>
                <a:defRPr/>
              </a:pPr>
              <a:t>4/26/2020</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pPr>
              <a:defRPr/>
            </a:pPr>
            <a:fld id="{FA09D3EF-840F-4611-9AE8-31A8A892718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a:t>Click icon to add picture</a:t>
            </a:r>
          </a:p>
        </p:txBody>
      </p:sp>
      <p:sp>
        <p:nvSpPr>
          <p:cNvPr id="9" name="Date Placeholder 4"/>
          <p:cNvSpPr>
            <a:spLocks noGrp="1"/>
          </p:cNvSpPr>
          <p:nvPr>
            <p:ph type="dt" sz="half" idx="10"/>
          </p:nvPr>
        </p:nvSpPr>
        <p:spPr/>
        <p:txBody>
          <a:bodyPr/>
          <a:lstStyle>
            <a:lvl1pPr>
              <a:defRPr/>
            </a:lvl1pPr>
          </a:lstStyle>
          <a:p>
            <a:pPr>
              <a:defRPr/>
            </a:pPr>
            <a:fld id="{960148C8-66BC-4FF3-AFC9-3D48150B6DDC}" type="datetimeFigureOut">
              <a:rPr lang="en-US"/>
              <a:pPr>
                <a:defRPr/>
              </a:pPr>
              <a:t>4/26/2020</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dirty="0"/>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8FC2E5AB-E5C7-4296-9C4B-23D0547BBE7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FA0C22CC-5835-4554-97A1-C00CB03679B7}" type="datetimeFigureOut">
              <a:rPr lang="en-US"/>
              <a:pPr>
                <a:defRPr/>
              </a:pPr>
              <a:t>4/26/2020</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4C2F10CC-0644-4E66-82A1-0C9BFA004F4A}" type="slidenum">
              <a:rPr lang="en-US"/>
              <a:pPr>
                <a:defRPr/>
              </a:pPr>
              <a:t>‹#›</a:t>
            </a:fld>
            <a:endParaRPr 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grpSp>
    </p:spTree>
  </p:cSld>
  <p:clrMap bg1="lt1" tx1="dk1" bg2="lt2" tx2="dk2" accent1="accent1" accent2="accent2" accent3="accent3" accent4="accent4" accent5="accent5" accent6="accent6" hlink="hlink" folHlink="folHlink"/>
  <p:sldLayoutIdLst>
    <p:sldLayoutId id="2147483698" r:id="rId1"/>
    <p:sldLayoutId id="2147483697" r:id="rId2"/>
    <p:sldLayoutId id="2147483699" r:id="rId3"/>
    <p:sldLayoutId id="2147483696" r:id="rId4"/>
    <p:sldLayoutId id="2147483695" r:id="rId5"/>
    <p:sldLayoutId id="2147483694" r:id="rId6"/>
    <p:sldLayoutId id="2147483693" r:id="rId7"/>
    <p:sldLayoutId id="2147483692" r:id="rId8"/>
    <p:sldLayoutId id="2147483700" r:id="rId9"/>
    <p:sldLayoutId id="2147483691" r:id="rId10"/>
    <p:sldLayoutId id="2147483690" r:id="rId11"/>
    <p:sldLayoutId id="2147483689" r:id="rId12"/>
    <p:sldLayoutId id="2147483688" r:id="rId13"/>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14400" y="1295400"/>
            <a:ext cx="7580376" cy="762000"/>
          </a:xfrm>
        </p:spPr>
        <p:txBody>
          <a:bodyPr>
            <a:normAutofit fontScale="90000"/>
          </a:bodyPr>
          <a:lstStyle/>
          <a:p>
            <a:pPr algn="just" eaLnBrk="1" fontAlgn="auto" hangingPunct="1">
              <a:spcAft>
                <a:spcPts val="0"/>
              </a:spcAft>
              <a:defRPr/>
            </a:pPr>
            <a:r>
              <a:rPr lang="en-US" dirty="0"/>
              <a:t>Elementary Science</a:t>
            </a:r>
          </a:p>
        </p:txBody>
      </p:sp>
      <p:sp>
        <p:nvSpPr>
          <p:cNvPr id="17410" name="Content Placeholder 5"/>
          <p:cNvSpPr>
            <a:spLocks noGrp="1"/>
          </p:cNvSpPr>
          <p:nvPr>
            <p:ph type="subTitle" idx="1"/>
          </p:nvPr>
        </p:nvSpPr>
        <p:spPr>
          <a:xfrm>
            <a:off x="3657600" y="2819400"/>
            <a:ext cx="5257800" cy="1114425"/>
          </a:xfrm>
        </p:spPr>
        <p:txBody>
          <a:bodyPr/>
          <a:lstStyle/>
          <a:p>
            <a:pPr marR="0" algn="l" eaLnBrk="1" hangingPunct="1"/>
            <a:r>
              <a:rPr lang="en-US" sz="3600" b="1" dirty="0"/>
              <a:t>Science Focus Lesson SC.5.E.5.3 </a:t>
            </a:r>
          </a:p>
          <a:p>
            <a:pPr marR="0" algn="l" eaLnBrk="1" hangingPunct="1"/>
            <a:r>
              <a:rPr lang="en-US" sz="3600" b="1" dirty="0"/>
              <a:t>Solar System</a:t>
            </a:r>
          </a:p>
        </p:txBody>
      </p:sp>
      <p:pic>
        <p:nvPicPr>
          <p:cNvPr id="17411" name="Picture 6" descr="magnifying.jpg"/>
          <p:cNvPicPr>
            <a:picLocks noChangeAspect="1"/>
          </p:cNvPicPr>
          <p:nvPr/>
        </p:nvPicPr>
        <p:blipFill>
          <a:blip r:embed="rId3" cstate="print"/>
          <a:srcRect/>
          <a:stretch>
            <a:fillRect/>
          </a:stretch>
        </p:blipFill>
        <p:spPr bwMode="auto">
          <a:xfrm>
            <a:off x="762000" y="2322513"/>
            <a:ext cx="2590800" cy="3579812"/>
          </a:xfrm>
          <a:prstGeom prst="rect">
            <a:avLst/>
          </a:prstGeom>
          <a:noFill/>
          <a:ln w="9525">
            <a:noFill/>
            <a:miter lim="800000"/>
            <a:headEnd/>
            <a:tailEnd/>
          </a:ln>
        </p:spPr>
      </p:pic>
      <p:sp>
        <p:nvSpPr>
          <p:cNvPr id="6" name="TextBox 5"/>
          <p:cNvSpPr txBox="1"/>
          <p:nvPr/>
        </p:nvSpPr>
        <p:spPr>
          <a:xfrm>
            <a:off x="3810000" y="5715000"/>
            <a:ext cx="4572000" cy="369332"/>
          </a:xfrm>
          <a:prstGeom prst="rect">
            <a:avLst/>
          </a:prstGeom>
          <a:noFill/>
        </p:spPr>
        <p:txBody>
          <a:bodyPr wrap="square" rtlCol="0">
            <a:spAutoFit/>
          </a:bodyPr>
          <a:lstStyle/>
          <a:p>
            <a:r>
              <a:rPr lang="en-US" dirty="0"/>
              <a:t>Polk County Public Schools</a:t>
            </a:r>
          </a:p>
        </p:txBody>
      </p:sp>
      <p:pic>
        <p:nvPicPr>
          <p:cNvPr id="1026" name="Picture 2" descr="pcsblogo"/>
          <p:cNvPicPr>
            <a:picLocks noChangeAspect="1" noChangeArrowheads="1"/>
          </p:cNvPicPr>
          <p:nvPr/>
        </p:nvPicPr>
        <p:blipFill>
          <a:blip r:embed="rId4" cstate="print">
            <a:grayscl/>
            <a:biLevel thresh="50000"/>
          </a:blip>
          <a:srcRect/>
          <a:stretch>
            <a:fillRect/>
          </a:stretch>
        </p:blipFill>
        <p:spPr bwMode="auto">
          <a:xfrm>
            <a:off x="7315200" y="4800600"/>
            <a:ext cx="1219200" cy="12192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Text Box 5"/>
          <p:cNvSpPr txBox="1">
            <a:spLocks noChangeArrowheads="1"/>
          </p:cNvSpPr>
          <p:nvPr/>
        </p:nvSpPr>
        <p:spPr bwMode="auto">
          <a:xfrm>
            <a:off x="609600" y="990600"/>
            <a:ext cx="8229600" cy="519113"/>
          </a:xfrm>
          <a:prstGeom prst="rect">
            <a:avLst/>
          </a:prstGeom>
          <a:noFill/>
          <a:ln w="9525">
            <a:noFill/>
            <a:miter lim="800000"/>
            <a:headEnd/>
            <a:tailEnd/>
          </a:ln>
        </p:spPr>
        <p:txBody>
          <a:bodyPr>
            <a:spAutoFit/>
          </a:bodyPr>
          <a:lstStyle/>
          <a:p>
            <a:pPr>
              <a:spcBef>
                <a:spcPct val="50000"/>
              </a:spcBef>
            </a:pPr>
            <a:endParaRPr lang="en-US" sz="2800" dirty="0"/>
          </a:p>
        </p:txBody>
      </p:sp>
      <p:sp>
        <p:nvSpPr>
          <p:cNvPr id="111625" name="Text Box 10"/>
          <p:cNvSpPr txBox="1">
            <a:spLocks noChangeArrowheads="1"/>
          </p:cNvSpPr>
          <p:nvPr/>
        </p:nvSpPr>
        <p:spPr bwMode="auto">
          <a:xfrm>
            <a:off x="685800" y="838200"/>
            <a:ext cx="7696200" cy="769441"/>
          </a:xfrm>
          <a:prstGeom prst="rect">
            <a:avLst/>
          </a:prstGeom>
          <a:noFill/>
          <a:ln w="9525">
            <a:noFill/>
            <a:miter lim="800000"/>
            <a:headEnd/>
            <a:tailEnd/>
          </a:ln>
        </p:spPr>
        <p:txBody>
          <a:bodyPr>
            <a:spAutoFit/>
          </a:bodyPr>
          <a:lstStyle/>
          <a:p>
            <a:pPr>
              <a:spcBef>
                <a:spcPct val="50000"/>
              </a:spcBef>
            </a:pPr>
            <a:r>
              <a:rPr lang="en-US" sz="4400" dirty="0"/>
              <a:t>The answer is</a:t>
            </a:r>
            <a:endParaRPr lang="en-US" sz="4400" dirty="0">
              <a:solidFill>
                <a:srgbClr val="0000FF"/>
              </a:solidFill>
            </a:endParaRPr>
          </a:p>
        </p:txBody>
      </p:sp>
      <p:sp>
        <p:nvSpPr>
          <p:cNvPr id="5" name="TextBox 4"/>
          <p:cNvSpPr txBox="1"/>
          <p:nvPr/>
        </p:nvSpPr>
        <p:spPr>
          <a:xfrm rot="565840">
            <a:off x="4539521" y="627978"/>
            <a:ext cx="1283898" cy="1569660"/>
          </a:xfrm>
          <a:prstGeom prst="rect">
            <a:avLst/>
          </a:prstGeom>
          <a:noFill/>
        </p:spPr>
        <p:txBody>
          <a:bodyPr wrap="square" rtlCol="0">
            <a:spAutoFit/>
          </a:bodyPr>
          <a:lstStyle/>
          <a:p>
            <a:r>
              <a:rPr lang="en-US" sz="96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a:t>
            </a:r>
          </a:p>
        </p:txBody>
      </p:sp>
      <p:sp>
        <p:nvSpPr>
          <p:cNvPr id="6" name="TextBox 5"/>
          <p:cNvSpPr txBox="1"/>
          <p:nvPr/>
        </p:nvSpPr>
        <p:spPr>
          <a:xfrm>
            <a:off x="533400" y="2590800"/>
            <a:ext cx="7315200" cy="2062103"/>
          </a:xfrm>
          <a:prstGeom prst="rect">
            <a:avLst/>
          </a:prstGeom>
          <a:noFill/>
        </p:spPr>
        <p:txBody>
          <a:bodyPr wrap="square" rtlCol="0">
            <a:spAutoFit/>
          </a:bodyPr>
          <a:lstStyle/>
          <a:p>
            <a:r>
              <a:rPr lang="en-US" sz="3200" dirty="0">
                <a:solidFill>
                  <a:srgbClr val="0070C0"/>
                </a:solidFill>
              </a:rPr>
              <a:t>The planets travel in an elliptical path around the sun.  An ellipse is described as a flattened circle that is longer than it is wide.</a:t>
            </a:r>
          </a:p>
        </p:txBody>
      </p:sp>
      <p:pic>
        <p:nvPicPr>
          <p:cNvPr id="2050" name="Picture 2" descr="C:\Users\laura.holland\AppData\Local\Microsoft\Windows\Temporary Internet Files\Content.IE5\Y0QC2N3Z\MC90008318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41663">
            <a:off x="6563258" y="726948"/>
            <a:ext cx="1818742" cy="1801368"/>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1143000" y="4652902"/>
            <a:ext cx="4010396" cy="14430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p:cNvSpPr/>
          <p:nvPr/>
        </p:nvSpPr>
        <p:spPr>
          <a:xfrm>
            <a:off x="2690998" y="4841050"/>
            <a:ext cx="914400"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4903380" y="5115858"/>
            <a:ext cx="431457" cy="5171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flipH="1">
            <a:off x="4903380" y="4917251"/>
            <a:ext cx="431457" cy="914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p:cNvSpPr>
          <p:nvPr>
            <p:ph type="title"/>
          </p:nvPr>
        </p:nvSpPr>
        <p:spPr>
          <a:xfrm>
            <a:off x="457200" y="990600"/>
            <a:ext cx="7543800" cy="781050"/>
          </a:xfrm>
        </p:spPr>
        <p:txBody>
          <a:bodyPr/>
          <a:lstStyle/>
          <a:p>
            <a:r>
              <a:rPr lang="en-US" sz="4600" dirty="0"/>
              <a:t>Guided Practice</a:t>
            </a:r>
          </a:p>
        </p:txBody>
      </p:sp>
      <p:sp>
        <p:nvSpPr>
          <p:cNvPr id="100354" name="Rectangle 3"/>
          <p:cNvSpPr>
            <a:spLocks noGrp="1"/>
          </p:cNvSpPr>
          <p:nvPr>
            <p:ph type="body" sz="half" idx="1"/>
          </p:nvPr>
        </p:nvSpPr>
        <p:spPr>
          <a:xfrm>
            <a:off x="228600" y="1447800"/>
            <a:ext cx="8534400" cy="2209800"/>
          </a:xfrm>
        </p:spPr>
        <p:txBody>
          <a:bodyPr/>
          <a:lstStyle/>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200" dirty="0"/>
          </a:p>
        </p:txBody>
      </p:sp>
      <p:sp>
        <p:nvSpPr>
          <p:cNvPr id="4" name="Rectangle 3"/>
          <p:cNvSpPr/>
          <p:nvPr/>
        </p:nvSpPr>
        <p:spPr>
          <a:xfrm>
            <a:off x="609600" y="1844258"/>
            <a:ext cx="7315200" cy="4154984"/>
          </a:xfrm>
          <a:prstGeom prst="rect">
            <a:avLst/>
          </a:prstGeom>
        </p:spPr>
        <p:txBody>
          <a:bodyPr wrap="square">
            <a:spAutoFit/>
          </a:bodyPr>
          <a:lstStyle/>
          <a:p>
            <a:r>
              <a:rPr lang="en-US" sz="2400" dirty="0"/>
              <a:t>3. Jacob started creating a diagram to show some of the common characteristics of the planets in our solar system. Which characteristic should Jacob write in the empty circle of the diagram? </a:t>
            </a:r>
          </a:p>
          <a:p>
            <a:endParaRPr lang="en-US" sz="2400" dirty="0"/>
          </a:p>
          <a:p>
            <a:pPr marL="914400" lvl="1" indent="-457200">
              <a:buFont typeface="+mj-lt"/>
              <a:buAutoNum type="alphaLcPeriod"/>
            </a:pPr>
            <a:r>
              <a:rPr lang="en-US" sz="2400" dirty="0"/>
              <a:t>made mostly of gas </a:t>
            </a:r>
          </a:p>
          <a:p>
            <a:pPr marL="914400" lvl="1" indent="-457200">
              <a:buFont typeface="+mj-lt"/>
              <a:buAutoNum type="alphaLcPeriod"/>
            </a:pPr>
            <a:r>
              <a:rPr lang="en-US" sz="2400" dirty="0"/>
              <a:t>has a rocky surface </a:t>
            </a:r>
          </a:p>
          <a:p>
            <a:pPr marL="914400" lvl="1" indent="-457200">
              <a:buFont typeface="+mj-lt"/>
              <a:buAutoNum type="alphaLcPeriod"/>
            </a:pPr>
            <a:r>
              <a:rPr lang="en-US" sz="2400" dirty="0"/>
              <a:t>revolves around a star </a:t>
            </a:r>
          </a:p>
          <a:p>
            <a:pPr marL="914400" lvl="1" indent="-457200">
              <a:buFont typeface="+mj-lt"/>
              <a:buAutoNum type="alphaLcPeriod"/>
            </a:pPr>
            <a:r>
              <a:rPr lang="en-US" sz="2400" dirty="0"/>
              <a:t>is a satellite of another planet </a:t>
            </a:r>
          </a:p>
          <a:p>
            <a:endParaRPr lang="en-US" sz="2400" dirty="0"/>
          </a:p>
          <a:p>
            <a:endParaRPr lang="en-US" sz="2400" dirty="0"/>
          </a:p>
        </p:txBody>
      </p:sp>
      <p:pic>
        <p:nvPicPr>
          <p:cNvPr id="6" name="Picture 5"/>
          <p:cNvPicPr/>
          <p:nvPr/>
        </p:nvPicPr>
        <p:blipFill>
          <a:blip r:embed="rId3" cstate="print"/>
          <a:srcRect/>
          <a:stretch>
            <a:fillRect/>
          </a:stretch>
        </p:blipFill>
        <p:spPr bwMode="auto">
          <a:xfrm>
            <a:off x="5791200" y="3900414"/>
            <a:ext cx="2743200" cy="2438400"/>
          </a:xfrm>
          <a:prstGeom prst="rect">
            <a:avLst/>
          </a:prstGeom>
          <a:noFill/>
          <a:ln w="9525">
            <a:noFill/>
            <a:miter lim="800000"/>
            <a:headEnd/>
            <a:tailEnd/>
          </a:ln>
        </p:spPr>
      </p:pic>
    </p:spTree>
    <p:extLst>
      <p:ext uri="{BB962C8B-B14F-4D97-AF65-F5344CB8AC3E}">
        <p14:creationId xmlns:p14="http://schemas.microsoft.com/office/powerpoint/2010/main" val="601029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Text Box 5"/>
          <p:cNvSpPr txBox="1">
            <a:spLocks noChangeArrowheads="1"/>
          </p:cNvSpPr>
          <p:nvPr/>
        </p:nvSpPr>
        <p:spPr bwMode="auto">
          <a:xfrm>
            <a:off x="609600" y="990600"/>
            <a:ext cx="8229600" cy="519113"/>
          </a:xfrm>
          <a:prstGeom prst="rect">
            <a:avLst/>
          </a:prstGeom>
          <a:noFill/>
          <a:ln w="9525">
            <a:noFill/>
            <a:miter lim="800000"/>
            <a:headEnd/>
            <a:tailEnd/>
          </a:ln>
        </p:spPr>
        <p:txBody>
          <a:bodyPr>
            <a:spAutoFit/>
          </a:bodyPr>
          <a:lstStyle/>
          <a:p>
            <a:pPr>
              <a:spcBef>
                <a:spcPct val="50000"/>
              </a:spcBef>
            </a:pPr>
            <a:endParaRPr lang="en-US" sz="2800" dirty="0"/>
          </a:p>
        </p:txBody>
      </p:sp>
      <p:sp>
        <p:nvSpPr>
          <p:cNvPr id="111625" name="Text Box 10"/>
          <p:cNvSpPr txBox="1">
            <a:spLocks noChangeArrowheads="1"/>
          </p:cNvSpPr>
          <p:nvPr/>
        </p:nvSpPr>
        <p:spPr bwMode="auto">
          <a:xfrm>
            <a:off x="685800" y="838200"/>
            <a:ext cx="7696200" cy="769441"/>
          </a:xfrm>
          <a:prstGeom prst="rect">
            <a:avLst/>
          </a:prstGeom>
          <a:noFill/>
          <a:ln w="9525">
            <a:noFill/>
            <a:miter lim="800000"/>
            <a:headEnd/>
            <a:tailEnd/>
          </a:ln>
        </p:spPr>
        <p:txBody>
          <a:bodyPr>
            <a:spAutoFit/>
          </a:bodyPr>
          <a:lstStyle/>
          <a:p>
            <a:pPr>
              <a:spcBef>
                <a:spcPct val="50000"/>
              </a:spcBef>
            </a:pPr>
            <a:r>
              <a:rPr lang="en-US" sz="4400" dirty="0"/>
              <a:t>The answer is</a:t>
            </a:r>
            <a:endParaRPr lang="en-US" sz="4400" dirty="0">
              <a:solidFill>
                <a:srgbClr val="0000FF"/>
              </a:solidFill>
            </a:endParaRPr>
          </a:p>
        </p:txBody>
      </p:sp>
      <p:sp>
        <p:nvSpPr>
          <p:cNvPr id="5" name="TextBox 4"/>
          <p:cNvSpPr txBox="1"/>
          <p:nvPr/>
        </p:nvSpPr>
        <p:spPr>
          <a:xfrm rot="565840">
            <a:off x="4539521" y="627978"/>
            <a:ext cx="1283898" cy="1569660"/>
          </a:xfrm>
          <a:prstGeom prst="rect">
            <a:avLst/>
          </a:prstGeom>
          <a:noFill/>
        </p:spPr>
        <p:txBody>
          <a:bodyPr wrap="square" rtlCol="0">
            <a:spAutoFit/>
          </a:bodyPr>
          <a:lstStyle/>
          <a:p>
            <a:r>
              <a:rPr lang="en-US" sz="96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C</a:t>
            </a:r>
          </a:p>
        </p:txBody>
      </p:sp>
      <p:sp>
        <p:nvSpPr>
          <p:cNvPr id="6" name="TextBox 5"/>
          <p:cNvSpPr txBox="1"/>
          <p:nvPr/>
        </p:nvSpPr>
        <p:spPr>
          <a:xfrm>
            <a:off x="533400" y="2590800"/>
            <a:ext cx="7315200" cy="3539430"/>
          </a:xfrm>
          <a:prstGeom prst="rect">
            <a:avLst/>
          </a:prstGeom>
          <a:noFill/>
        </p:spPr>
        <p:txBody>
          <a:bodyPr wrap="square" rtlCol="0">
            <a:spAutoFit/>
          </a:bodyPr>
          <a:lstStyle/>
          <a:p>
            <a:r>
              <a:rPr lang="en-US" sz="3200" dirty="0">
                <a:solidFill>
                  <a:srgbClr val="0070C0"/>
                </a:solidFill>
              </a:rPr>
              <a:t>Planets revolve around a star. The length of time that one revolution takes is called a year.</a:t>
            </a:r>
          </a:p>
          <a:p>
            <a:endParaRPr lang="en-US" sz="3200" dirty="0">
              <a:solidFill>
                <a:srgbClr val="0070C0"/>
              </a:solidFill>
            </a:endParaRPr>
          </a:p>
          <a:p>
            <a:r>
              <a:rPr lang="en-US" sz="3200" dirty="0">
                <a:solidFill>
                  <a:srgbClr val="0070C0"/>
                </a:solidFill>
              </a:rPr>
              <a:t>Our planet, Earth, revolves around our star, The Sun, in approximately 365 days.</a:t>
            </a:r>
          </a:p>
        </p:txBody>
      </p:sp>
      <p:pic>
        <p:nvPicPr>
          <p:cNvPr id="11266" name="Picture 2" descr="http://t2.gstatic.com/images?q=tbn:ANd9GcTHYCM6BBrUKN2gGksvZZi3F0F3_ngzRo4lhL7uNCSawgTuRSQ6rg"/>
          <p:cNvPicPr>
            <a:picLocks noChangeAspect="1" noChangeArrowheads="1"/>
          </p:cNvPicPr>
          <p:nvPr/>
        </p:nvPicPr>
        <p:blipFill>
          <a:blip r:embed="rId3" cstate="print"/>
          <a:srcRect/>
          <a:stretch>
            <a:fillRect/>
          </a:stretch>
        </p:blipFill>
        <p:spPr bwMode="auto">
          <a:xfrm>
            <a:off x="5791200" y="838200"/>
            <a:ext cx="2790825" cy="1638300"/>
          </a:xfrm>
          <a:prstGeom prst="rect">
            <a:avLst/>
          </a:prstGeom>
          <a:noFill/>
        </p:spPr>
      </p:pic>
    </p:spTree>
    <p:extLst>
      <p:ext uri="{BB962C8B-B14F-4D97-AF65-F5344CB8AC3E}">
        <p14:creationId xmlns:p14="http://schemas.microsoft.com/office/powerpoint/2010/main" val="1500738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p:cNvSpPr>
          <p:nvPr>
            <p:ph type="title"/>
          </p:nvPr>
        </p:nvSpPr>
        <p:spPr>
          <a:xfrm>
            <a:off x="457200" y="990600"/>
            <a:ext cx="7543800" cy="781050"/>
          </a:xfrm>
        </p:spPr>
        <p:txBody>
          <a:bodyPr/>
          <a:lstStyle/>
          <a:p>
            <a:r>
              <a:rPr lang="en-US" sz="4600" dirty="0"/>
              <a:t>Guided Practice</a:t>
            </a:r>
          </a:p>
        </p:txBody>
      </p:sp>
      <p:sp>
        <p:nvSpPr>
          <p:cNvPr id="100354" name="Rectangle 3"/>
          <p:cNvSpPr>
            <a:spLocks noGrp="1"/>
          </p:cNvSpPr>
          <p:nvPr>
            <p:ph type="body" sz="half" idx="1"/>
          </p:nvPr>
        </p:nvSpPr>
        <p:spPr>
          <a:xfrm>
            <a:off x="228600" y="1447800"/>
            <a:ext cx="8534400" cy="2209800"/>
          </a:xfrm>
        </p:spPr>
        <p:txBody>
          <a:bodyPr/>
          <a:lstStyle/>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200" dirty="0"/>
          </a:p>
        </p:txBody>
      </p:sp>
      <p:sp>
        <p:nvSpPr>
          <p:cNvPr id="4" name="Rectangle 3"/>
          <p:cNvSpPr/>
          <p:nvPr/>
        </p:nvSpPr>
        <p:spPr>
          <a:xfrm>
            <a:off x="609600" y="1844258"/>
            <a:ext cx="7315200" cy="4832092"/>
          </a:xfrm>
          <a:prstGeom prst="rect">
            <a:avLst/>
          </a:prstGeom>
        </p:spPr>
        <p:txBody>
          <a:bodyPr wrap="square">
            <a:spAutoFit/>
          </a:bodyPr>
          <a:lstStyle/>
          <a:p>
            <a:r>
              <a:rPr lang="en-US" sz="2000" dirty="0"/>
              <a:t>4. Keisha wants to show Amy what happens during one Earth day. Keisha holds a small globe representing Earth, and Amy holds a large ball representing the Sun. What should Keisha do to show Amy what happens during one Earth day? </a:t>
            </a:r>
          </a:p>
          <a:p>
            <a:endParaRPr lang="en-US" sz="2000" dirty="0"/>
          </a:p>
          <a:p>
            <a:pPr marL="914400" lvl="1" indent="-457200">
              <a:buFont typeface="+mj-lt"/>
              <a:buAutoNum type="alphaLcPeriod"/>
            </a:pPr>
            <a:r>
              <a:rPr lang="en-US" sz="2000" dirty="0"/>
              <a:t>Keisha should move the globe in one complete circle around Amy. </a:t>
            </a:r>
          </a:p>
          <a:p>
            <a:pPr marL="914400" lvl="1" indent="-457200">
              <a:buFont typeface="+mj-lt"/>
              <a:buAutoNum type="alphaLcPeriod"/>
            </a:pPr>
            <a:r>
              <a:rPr lang="en-US" sz="2000" dirty="0"/>
              <a:t>Keisha should move the globe toward Amy and then away from her. </a:t>
            </a:r>
          </a:p>
          <a:p>
            <a:pPr marL="914400" lvl="1" indent="-457200">
              <a:buFont typeface="+mj-lt"/>
              <a:buAutoNum type="alphaLcPeriod"/>
            </a:pPr>
            <a:r>
              <a:rPr lang="en-US" sz="2000" dirty="0"/>
              <a:t>Keisha should slowly lift the globe above her head and then lower it. </a:t>
            </a:r>
          </a:p>
          <a:p>
            <a:pPr marL="914400" lvl="1" indent="-457200">
              <a:buFont typeface="+mj-lt"/>
              <a:buAutoNum type="alphaLcPeriod"/>
            </a:pPr>
            <a:r>
              <a:rPr lang="en-US" sz="2000" dirty="0"/>
              <a:t>Keisha should slowly spin the globe one complete time about its axis.</a:t>
            </a:r>
          </a:p>
          <a:p>
            <a:r>
              <a:rPr lang="en-US" sz="2400" dirty="0"/>
              <a:t> </a:t>
            </a:r>
          </a:p>
          <a:p>
            <a:endParaRPr lang="en-US" sz="2400" dirty="0"/>
          </a:p>
        </p:txBody>
      </p:sp>
      <p:pic>
        <p:nvPicPr>
          <p:cNvPr id="7" name="Picture 6"/>
          <p:cNvPicPr/>
          <p:nvPr/>
        </p:nvPicPr>
        <p:blipFill>
          <a:blip r:embed="rId3" cstate="print"/>
          <a:srcRect/>
          <a:stretch>
            <a:fillRect/>
          </a:stretch>
        </p:blipFill>
        <p:spPr bwMode="auto">
          <a:xfrm>
            <a:off x="6934200" y="609600"/>
            <a:ext cx="1952625" cy="1257300"/>
          </a:xfrm>
          <a:prstGeom prst="rect">
            <a:avLst/>
          </a:prstGeom>
          <a:noFill/>
          <a:ln w="9525">
            <a:noFill/>
            <a:miter lim="800000"/>
            <a:headEnd/>
            <a:tailEnd/>
          </a:ln>
        </p:spPr>
      </p:pic>
    </p:spTree>
    <p:extLst>
      <p:ext uri="{BB962C8B-B14F-4D97-AF65-F5344CB8AC3E}">
        <p14:creationId xmlns:p14="http://schemas.microsoft.com/office/powerpoint/2010/main" val="601029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Text Box 5"/>
          <p:cNvSpPr txBox="1">
            <a:spLocks noChangeArrowheads="1"/>
          </p:cNvSpPr>
          <p:nvPr/>
        </p:nvSpPr>
        <p:spPr bwMode="auto">
          <a:xfrm>
            <a:off x="609600" y="990600"/>
            <a:ext cx="8229600" cy="519113"/>
          </a:xfrm>
          <a:prstGeom prst="rect">
            <a:avLst/>
          </a:prstGeom>
          <a:noFill/>
          <a:ln w="9525">
            <a:noFill/>
            <a:miter lim="800000"/>
            <a:headEnd/>
            <a:tailEnd/>
          </a:ln>
        </p:spPr>
        <p:txBody>
          <a:bodyPr>
            <a:spAutoFit/>
          </a:bodyPr>
          <a:lstStyle/>
          <a:p>
            <a:pPr>
              <a:spcBef>
                <a:spcPct val="50000"/>
              </a:spcBef>
            </a:pPr>
            <a:endParaRPr lang="en-US" sz="2800" dirty="0"/>
          </a:p>
        </p:txBody>
      </p:sp>
      <p:sp>
        <p:nvSpPr>
          <p:cNvPr id="111625" name="Text Box 10"/>
          <p:cNvSpPr txBox="1">
            <a:spLocks noChangeArrowheads="1"/>
          </p:cNvSpPr>
          <p:nvPr/>
        </p:nvSpPr>
        <p:spPr bwMode="auto">
          <a:xfrm>
            <a:off x="685800" y="838200"/>
            <a:ext cx="7696200" cy="769441"/>
          </a:xfrm>
          <a:prstGeom prst="rect">
            <a:avLst/>
          </a:prstGeom>
          <a:noFill/>
          <a:ln w="9525">
            <a:noFill/>
            <a:miter lim="800000"/>
            <a:headEnd/>
            <a:tailEnd/>
          </a:ln>
        </p:spPr>
        <p:txBody>
          <a:bodyPr>
            <a:spAutoFit/>
          </a:bodyPr>
          <a:lstStyle/>
          <a:p>
            <a:pPr>
              <a:spcBef>
                <a:spcPct val="50000"/>
              </a:spcBef>
            </a:pPr>
            <a:r>
              <a:rPr lang="en-US" sz="4400" dirty="0"/>
              <a:t>The answer is</a:t>
            </a:r>
            <a:endParaRPr lang="en-US" sz="4400" dirty="0">
              <a:solidFill>
                <a:srgbClr val="0000FF"/>
              </a:solidFill>
            </a:endParaRPr>
          </a:p>
        </p:txBody>
      </p:sp>
      <p:sp>
        <p:nvSpPr>
          <p:cNvPr id="5" name="TextBox 4"/>
          <p:cNvSpPr txBox="1"/>
          <p:nvPr/>
        </p:nvSpPr>
        <p:spPr>
          <a:xfrm rot="565840">
            <a:off x="4539521" y="627978"/>
            <a:ext cx="1283898" cy="1569660"/>
          </a:xfrm>
          <a:prstGeom prst="rect">
            <a:avLst/>
          </a:prstGeom>
          <a:noFill/>
        </p:spPr>
        <p:txBody>
          <a:bodyPr wrap="square" rtlCol="0">
            <a:spAutoFit/>
          </a:bodyPr>
          <a:lstStyle/>
          <a:p>
            <a:r>
              <a:rPr lang="en-US" sz="96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D</a:t>
            </a:r>
          </a:p>
        </p:txBody>
      </p:sp>
      <p:pic>
        <p:nvPicPr>
          <p:cNvPr id="62466" name="Picture 2" descr="http://t3.gstatic.com/images?q=tbn:ANd9GcSwAfObwHq3tf3u_SfAdJAA6OUkAZusSojHhHx7C-bD99LIRIbj"/>
          <p:cNvPicPr>
            <a:picLocks noChangeAspect="1" noChangeArrowheads="1"/>
          </p:cNvPicPr>
          <p:nvPr/>
        </p:nvPicPr>
        <p:blipFill>
          <a:blip r:embed="rId3" cstate="print"/>
          <a:srcRect/>
          <a:stretch>
            <a:fillRect/>
          </a:stretch>
        </p:blipFill>
        <p:spPr bwMode="auto">
          <a:xfrm>
            <a:off x="5791200" y="1828800"/>
            <a:ext cx="2171700" cy="2105026"/>
          </a:xfrm>
          <a:prstGeom prst="rect">
            <a:avLst/>
          </a:prstGeom>
          <a:noFill/>
        </p:spPr>
      </p:pic>
      <p:sp>
        <p:nvSpPr>
          <p:cNvPr id="8" name="TextBox 7"/>
          <p:cNvSpPr txBox="1"/>
          <p:nvPr/>
        </p:nvSpPr>
        <p:spPr>
          <a:xfrm>
            <a:off x="533400" y="1981200"/>
            <a:ext cx="4953000" cy="3970318"/>
          </a:xfrm>
          <a:prstGeom prst="rect">
            <a:avLst/>
          </a:prstGeom>
          <a:noFill/>
        </p:spPr>
        <p:txBody>
          <a:bodyPr wrap="square" rtlCol="0">
            <a:spAutoFit/>
          </a:bodyPr>
          <a:lstStyle/>
          <a:p>
            <a:r>
              <a:rPr lang="en-US" sz="2800" dirty="0">
                <a:solidFill>
                  <a:srgbClr val="0000FF"/>
                </a:solidFill>
              </a:rPr>
              <a:t>Planets rotate on their axis.  The length of time it takes for a planet to rotate is called a day.  </a:t>
            </a:r>
          </a:p>
          <a:p>
            <a:endParaRPr lang="en-US" sz="2800" dirty="0">
              <a:solidFill>
                <a:srgbClr val="0000FF"/>
              </a:solidFill>
            </a:endParaRPr>
          </a:p>
          <a:p>
            <a:r>
              <a:rPr lang="en-US" sz="2800" dirty="0">
                <a:solidFill>
                  <a:srgbClr val="0000FF"/>
                </a:solidFill>
              </a:rPr>
              <a:t>The Earth takes approximately 24 hours to rotate on its axis, this is the length of one Earth day.</a:t>
            </a:r>
          </a:p>
        </p:txBody>
      </p:sp>
    </p:spTree>
    <p:extLst>
      <p:ext uri="{BB962C8B-B14F-4D97-AF65-F5344CB8AC3E}">
        <p14:creationId xmlns:p14="http://schemas.microsoft.com/office/powerpoint/2010/main" val="1500738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p:cNvSpPr>
          <p:nvPr>
            <p:ph type="title"/>
          </p:nvPr>
        </p:nvSpPr>
        <p:spPr/>
        <p:txBody>
          <a:bodyPr/>
          <a:lstStyle/>
          <a:p>
            <a:r>
              <a:rPr lang="en-US" dirty="0"/>
              <a:t>Summarizing</a:t>
            </a:r>
          </a:p>
        </p:txBody>
      </p:sp>
      <p:sp>
        <p:nvSpPr>
          <p:cNvPr id="188419" name="Rectangle 3"/>
          <p:cNvSpPr>
            <a:spLocks noGrp="1"/>
          </p:cNvSpPr>
          <p:nvPr>
            <p:ph type="body" idx="1"/>
          </p:nvPr>
        </p:nvSpPr>
        <p:spPr>
          <a:xfrm>
            <a:off x="457200" y="1935163"/>
            <a:ext cx="8229600" cy="4618037"/>
          </a:xfrm>
        </p:spPr>
        <p:txBody>
          <a:bodyPr/>
          <a:lstStyle/>
          <a:p>
            <a:pPr>
              <a:buFont typeface="Wingdings 2" pitchFamily="18" charset="2"/>
              <a:buNone/>
            </a:pPr>
            <a:r>
              <a:rPr lang="en-US" sz="3200" dirty="0"/>
              <a:t>Pass a piece of paper around the table. Each group member adds a detail that answers the question. Keep the paper                   moving until time is called- see                how many ideas your group can       generate!</a:t>
            </a:r>
          </a:p>
          <a:p>
            <a:pPr>
              <a:buFont typeface="Wingdings 2" pitchFamily="18" charset="2"/>
              <a:buNone/>
            </a:pPr>
            <a:r>
              <a:rPr lang="en-US" sz="3200" dirty="0"/>
              <a:t>Essential Question: </a:t>
            </a:r>
            <a:r>
              <a:rPr lang="en-US" sz="3200" dirty="0">
                <a:solidFill>
                  <a:srgbClr val="0070C0"/>
                </a:solidFill>
              </a:rPr>
              <a:t>Describe the planets, moons, asteroids, comets and identify Earth’s position related to them.</a:t>
            </a:r>
            <a:endParaRPr lang="en-US" sz="3200" dirty="0">
              <a:solidFill>
                <a:srgbClr val="0000FF"/>
              </a:solidFill>
            </a:endParaRPr>
          </a:p>
          <a:p>
            <a:pPr>
              <a:buFont typeface="Wingdings 2" pitchFamily="18" charset="2"/>
              <a:buNone/>
            </a:pPr>
            <a:endParaRPr lang="en-US" sz="3200" dirty="0"/>
          </a:p>
        </p:txBody>
      </p:sp>
      <p:pic>
        <p:nvPicPr>
          <p:cNvPr id="188420" name="Picture 4" descr="MCj04404280000[1]"/>
          <p:cNvPicPr>
            <a:picLocks noChangeAspect="1" noChangeArrowheads="1"/>
          </p:cNvPicPr>
          <p:nvPr/>
        </p:nvPicPr>
        <p:blipFill>
          <a:blip r:embed="rId2" cstate="print"/>
          <a:srcRect/>
          <a:stretch>
            <a:fillRect/>
          </a:stretch>
        </p:blipFill>
        <p:spPr bwMode="auto">
          <a:xfrm>
            <a:off x="6629399" y="2971800"/>
            <a:ext cx="1889125" cy="198878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p:cNvSpPr>
          <p:nvPr>
            <p:ph type="title"/>
          </p:nvPr>
        </p:nvSpPr>
        <p:spPr>
          <a:xfrm>
            <a:off x="457200" y="704850"/>
            <a:ext cx="8229600" cy="895350"/>
          </a:xfrm>
        </p:spPr>
        <p:txBody>
          <a:bodyPr/>
          <a:lstStyle/>
          <a:p>
            <a:r>
              <a:rPr lang="en-US" dirty="0"/>
              <a:t>Check Your Understanding</a:t>
            </a:r>
          </a:p>
        </p:txBody>
      </p:sp>
      <p:sp>
        <p:nvSpPr>
          <p:cNvPr id="114690" name="Rectangle 3"/>
          <p:cNvSpPr>
            <a:spLocks noGrp="1"/>
          </p:cNvSpPr>
          <p:nvPr>
            <p:ph type="body" idx="1"/>
          </p:nvPr>
        </p:nvSpPr>
        <p:spPr>
          <a:xfrm>
            <a:off x="457200" y="1676401"/>
            <a:ext cx="8229600" cy="4648200"/>
          </a:xfrm>
        </p:spPr>
        <p:txBody>
          <a:bodyPr/>
          <a:lstStyle/>
          <a:p>
            <a:pPr>
              <a:buNone/>
            </a:pPr>
            <a:r>
              <a:rPr lang="en-US" sz="3200" dirty="0">
                <a:latin typeface="Times New Roman" pitchFamily="18" charset="0"/>
                <a:cs typeface="Times New Roman" pitchFamily="18" charset="0"/>
              </a:rPr>
              <a:t>2</a:t>
            </a:r>
            <a:r>
              <a:rPr lang="en-US" sz="2800" dirty="0">
                <a:latin typeface="Times New Roman" pitchFamily="18" charset="0"/>
                <a:cs typeface="Times New Roman" pitchFamily="18" charset="0"/>
              </a:rPr>
              <a:t>. Life on Earth is possible because of the Sun. The Sun provides energy for all living things to grow. Plants need the Sun to make their own food. The water cycle would not be possible without the Sun. Which statement </a:t>
            </a:r>
            <a:r>
              <a:rPr lang="en-US" sz="2800" b="1" dirty="0">
                <a:latin typeface="Times New Roman" pitchFamily="18" charset="0"/>
                <a:cs typeface="Times New Roman" pitchFamily="18" charset="0"/>
              </a:rPr>
              <a:t>best describes the Sun?</a:t>
            </a:r>
            <a:endParaRPr lang="en-US" sz="3200" dirty="0">
              <a:latin typeface="Times New Roman" pitchFamily="18" charset="0"/>
              <a:cs typeface="Times New Roman" pitchFamily="18" charset="0"/>
            </a:endParaRPr>
          </a:p>
          <a:p>
            <a:pPr marL="514350" indent="-514350">
              <a:buFont typeface="+mj-lt"/>
              <a:buAutoNum type="alphaLcPeriod"/>
            </a:pPr>
            <a:r>
              <a:rPr lang="en-US" sz="2400" dirty="0">
                <a:latin typeface="Times New Roman" pitchFamily="18" charset="0"/>
                <a:cs typeface="Times New Roman" pitchFamily="18" charset="0"/>
              </a:rPr>
              <a:t>The Sun is a large planet that provides heat and light to Earth.</a:t>
            </a:r>
          </a:p>
          <a:p>
            <a:pPr marL="514350" indent="-514350">
              <a:buFont typeface="+mj-lt"/>
              <a:buAutoNum type="alphaLcPeriod"/>
            </a:pPr>
            <a:r>
              <a:rPr lang="en-US" sz="2400" dirty="0">
                <a:latin typeface="Times New Roman" pitchFamily="18" charset="0"/>
                <a:cs typeface="Times New Roman" pitchFamily="18" charset="0"/>
              </a:rPr>
              <a:t>The Sun is the largest star in the universe and provides heat and light to Earth.</a:t>
            </a:r>
          </a:p>
          <a:p>
            <a:pPr marL="514350" indent="-514350">
              <a:buFont typeface="+mj-lt"/>
              <a:buAutoNum type="alphaLcPeriod"/>
            </a:pPr>
            <a:r>
              <a:rPr lang="en-US" sz="2400" dirty="0">
                <a:latin typeface="Times New Roman" pitchFamily="18" charset="0"/>
                <a:cs typeface="Times New Roman" pitchFamily="18" charset="0"/>
              </a:rPr>
              <a:t>The Sun is a comet that provides heat and light to Earth.</a:t>
            </a:r>
          </a:p>
          <a:p>
            <a:pPr marL="514350" indent="-514350">
              <a:buFont typeface="+mj-lt"/>
              <a:buAutoNum type="alphaLcPeriod"/>
            </a:pPr>
            <a:r>
              <a:rPr lang="en-US" sz="2400" dirty="0">
                <a:latin typeface="Times New Roman" pitchFamily="18" charset="0"/>
                <a:cs typeface="Times New Roman" pitchFamily="18" charset="0"/>
              </a:rPr>
              <a:t>The Sun is a medium-sized star that provides heat and light to Earth.</a:t>
            </a:r>
            <a:endParaRPr lang="en-US" sz="4800" dirty="0">
              <a:latin typeface="Times New Roman" pitchFamily="18" charset="0"/>
              <a:cs typeface="Times New Roman" pitchFamily="18" charset="0"/>
            </a:endParaRPr>
          </a:p>
          <a:p>
            <a:pPr marL="881063" lvl="1" indent="-514350">
              <a:buFont typeface="+mj-lt"/>
              <a:buAutoNum type="alphaLcPeriod"/>
            </a:pPr>
            <a:endParaRPr lang="en-US" sz="3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p:cNvSpPr>
          <p:nvPr>
            <p:ph type="title"/>
          </p:nvPr>
        </p:nvSpPr>
        <p:spPr>
          <a:xfrm>
            <a:off x="457200" y="704850"/>
            <a:ext cx="8229600" cy="895350"/>
          </a:xfrm>
        </p:spPr>
        <p:txBody>
          <a:bodyPr/>
          <a:lstStyle/>
          <a:p>
            <a:r>
              <a:rPr lang="en-US" dirty="0"/>
              <a:t>Check Your Understanding</a:t>
            </a:r>
          </a:p>
        </p:txBody>
      </p:sp>
      <p:sp>
        <p:nvSpPr>
          <p:cNvPr id="114690" name="Rectangle 3"/>
          <p:cNvSpPr>
            <a:spLocks noGrp="1"/>
          </p:cNvSpPr>
          <p:nvPr>
            <p:ph type="body" idx="1"/>
          </p:nvPr>
        </p:nvSpPr>
        <p:spPr>
          <a:xfrm>
            <a:off x="457200" y="1935163"/>
            <a:ext cx="8229600" cy="4618037"/>
          </a:xfrm>
        </p:spPr>
        <p:txBody>
          <a:bodyPr/>
          <a:lstStyle/>
          <a:p>
            <a:pPr>
              <a:buNone/>
            </a:pPr>
            <a:r>
              <a:rPr lang="en-US" sz="3200" dirty="0"/>
              <a:t>3. Constellations are patterns of stars in the sky. Which statement best describes these stars?</a:t>
            </a:r>
          </a:p>
          <a:p>
            <a:pPr marL="514350" indent="-514350">
              <a:buFont typeface="+mj-lt"/>
              <a:buAutoNum type="alphaLcPeriod"/>
            </a:pPr>
            <a:r>
              <a:rPr lang="en-US" sz="2400" dirty="0"/>
              <a:t>The stars in a constellation are equal distances from Earth.</a:t>
            </a:r>
          </a:p>
          <a:p>
            <a:pPr marL="514350" indent="-514350">
              <a:buFont typeface="+mj-lt"/>
              <a:buAutoNum type="alphaLcPeriod"/>
            </a:pPr>
            <a:r>
              <a:rPr lang="en-US" sz="2400" dirty="0"/>
              <a:t>The stars in a constellation are the same size.</a:t>
            </a:r>
          </a:p>
          <a:p>
            <a:pPr marL="514350" indent="-514350">
              <a:buFont typeface="+mj-lt"/>
              <a:buAutoNum type="alphaLcPeriod"/>
            </a:pPr>
            <a:r>
              <a:rPr lang="en-US" sz="2400" dirty="0"/>
              <a:t>The stars in a constellation pattern never move.</a:t>
            </a:r>
          </a:p>
          <a:p>
            <a:pPr marL="514350" indent="-514350">
              <a:buFont typeface="+mj-lt"/>
              <a:buAutoNum type="alphaLcPeriod"/>
            </a:pPr>
            <a:r>
              <a:rPr lang="en-US" sz="2400" dirty="0"/>
              <a:t>The stars in a constellation are different distances from Earth.</a:t>
            </a:r>
            <a:endParaRPr lang="en-US" sz="4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p:cNvSpPr>
          <p:nvPr>
            <p:ph type="title"/>
          </p:nvPr>
        </p:nvSpPr>
        <p:spPr>
          <a:xfrm>
            <a:off x="457200" y="704850"/>
            <a:ext cx="8229600" cy="895350"/>
          </a:xfrm>
        </p:spPr>
        <p:txBody>
          <a:bodyPr/>
          <a:lstStyle/>
          <a:p>
            <a:r>
              <a:rPr lang="en-US" dirty="0"/>
              <a:t>Check Your Understanding</a:t>
            </a:r>
          </a:p>
        </p:txBody>
      </p:sp>
      <p:sp>
        <p:nvSpPr>
          <p:cNvPr id="114690" name="Rectangle 3"/>
          <p:cNvSpPr>
            <a:spLocks noGrp="1"/>
          </p:cNvSpPr>
          <p:nvPr>
            <p:ph type="body" idx="1"/>
          </p:nvPr>
        </p:nvSpPr>
        <p:spPr>
          <a:xfrm>
            <a:off x="457200" y="1935163"/>
            <a:ext cx="8229600" cy="4618037"/>
          </a:xfrm>
        </p:spPr>
        <p:txBody>
          <a:bodyPr/>
          <a:lstStyle/>
          <a:p>
            <a:pPr>
              <a:buNone/>
            </a:pPr>
            <a:r>
              <a:rPr lang="en-US" sz="3200" dirty="0"/>
              <a:t>4</a:t>
            </a:r>
            <a:r>
              <a:rPr lang="en-US" sz="2800" dirty="0"/>
              <a:t>. </a:t>
            </a:r>
            <a:r>
              <a:rPr lang="en-US" sz="3200" dirty="0"/>
              <a:t>Why does the Sun seem larger and brighter than other stars?</a:t>
            </a:r>
            <a:endParaRPr lang="en-US" sz="2800" dirty="0"/>
          </a:p>
          <a:p>
            <a:pPr marL="514350" indent="-514350">
              <a:buFont typeface="+mj-lt"/>
              <a:buAutoNum type="alphaLcPeriod"/>
            </a:pPr>
            <a:r>
              <a:rPr lang="en-US" sz="2400" dirty="0"/>
              <a:t>The Sun can be seen from Earth during daylight hours.</a:t>
            </a:r>
          </a:p>
          <a:p>
            <a:pPr marL="514350" indent="-514350">
              <a:buFont typeface="+mj-lt"/>
              <a:buAutoNum type="alphaLcPeriod"/>
            </a:pPr>
            <a:r>
              <a:rPr lang="en-US" sz="2400" dirty="0"/>
              <a:t>The Sun is closer to Earth than other stars in the universe.</a:t>
            </a:r>
          </a:p>
          <a:p>
            <a:pPr marL="514350" indent="-514350">
              <a:buFont typeface="+mj-lt"/>
              <a:buAutoNum type="alphaLcPeriod"/>
            </a:pPr>
            <a:r>
              <a:rPr lang="en-US" sz="2400" dirty="0"/>
              <a:t>The Sun reflects light from all the moons in the solar system.</a:t>
            </a:r>
          </a:p>
          <a:p>
            <a:pPr marL="514350" indent="-514350">
              <a:buFont typeface="+mj-lt"/>
              <a:buAutoNum type="alphaLcPeriod"/>
            </a:pPr>
            <a:r>
              <a:rPr lang="en-US" sz="2400" dirty="0"/>
              <a:t>The Sun can make its own light.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p:cNvSpPr>
          <p:nvPr>
            <p:ph type="title"/>
          </p:nvPr>
        </p:nvSpPr>
        <p:spPr/>
        <p:txBody>
          <a:bodyPr/>
          <a:lstStyle/>
          <a:p>
            <a:r>
              <a:rPr lang="en-US" dirty="0"/>
              <a:t>Check Your Answers</a:t>
            </a:r>
          </a:p>
        </p:txBody>
      </p:sp>
      <p:sp>
        <p:nvSpPr>
          <p:cNvPr id="118786" name="Rectangle 3"/>
          <p:cNvSpPr>
            <a:spLocks noGrp="1"/>
          </p:cNvSpPr>
          <p:nvPr>
            <p:ph type="body" idx="1"/>
          </p:nvPr>
        </p:nvSpPr>
        <p:spPr/>
        <p:txBody>
          <a:bodyPr/>
          <a:lstStyle/>
          <a:p>
            <a:pPr marL="495300" indent="-495300">
              <a:buFont typeface="Wingdings 2" pitchFamily="18" charset="2"/>
              <a:buAutoNum type="arabicPeriod"/>
            </a:pPr>
            <a:r>
              <a:rPr lang="en-US" sz="3600" dirty="0"/>
              <a:t>c </a:t>
            </a:r>
          </a:p>
          <a:p>
            <a:pPr marL="495300" indent="-495300">
              <a:buFont typeface="Wingdings 2" pitchFamily="18" charset="2"/>
              <a:buAutoNum type="arabicPeriod"/>
            </a:pPr>
            <a:r>
              <a:rPr lang="en-US" sz="3600" dirty="0"/>
              <a:t>d</a:t>
            </a:r>
          </a:p>
          <a:p>
            <a:pPr marL="495300" indent="-495300">
              <a:buFont typeface="Wingdings 2" pitchFamily="18" charset="2"/>
              <a:buAutoNum type="arabicPeriod"/>
            </a:pPr>
            <a:r>
              <a:rPr lang="en-US" sz="3600" dirty="0"/>
              <a:t>d</a:t>
            </a:r>
          </a:p>
          <a:p>
            <a:pPr marL="495300" indent="-495300">
              <a:buFont typeface="Wingdings 2" pitchFamily="18" charset="2"/>
              <a:buAutoNum type="arabicPeriod"/>
            </a:pPr>
            <a:r>
              <a:rPr lang="en-US" sz="3600" dirty="0"/>
              <a:t>b</a:t>
            </a:r>
          </a:p>
          <a:p>
            <a:pPr marL="495300" indent="-495300">
              <a:buNone/>
            </a:pPr>
            <a:endParaRPr lang="en-US" sz="3600" dirty="0"/>
          </a:p>
          <a:p>
            <a:pPr marL="495300" indent="-495300">
              <a:buFont typeface="Wingdings 2" pitchFamily="18" charset="2"/>
              <a:buNone/>
            </a:pPr>
            <a:endParaRPr lang="en-US" sz="3600" dirty="0"/>
          </a:p>
        </p:txBody>
      </p:sp>
      <p:pic>
        <p:nvPicPr>
          <p:cNvPr id="118791" name="Picture 7" descr="MCj04298030000[1]"/>
          <p:cNvPicPr>
            <a:picLocks noChangeAspect="1" noChangeArrowheads="1"/>
          </p:cNvPicPr>
          <p:nvPr/>
        </p:nvPicPr>
        <p:blipFill>
          <a:blip r:embed="rId3" cstate="print"/>
          <a:srcRect/>
          <a:stretch>
            <a:fillRect/>
          </a:stretch>
        </p:blipFill>
        <p:spPr bwMode="auto">
          <a:xfrm>
            <a:off x="6149975" y="1447800"/>
            <a:ext cx="1892300" cy="240347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Grp="1"/>
          </p:cNvSpPr>
          <p:nvPr>
            <p:ph type="body" sz="half" idx="1"/>
          </p:nvPr>
        </p:nvSpPr>
        <p:spPr>
          <a:xfrm>
            <a:off x="228600" y="908702"/>
            <a:ext cx="8534400" cy="4724400"/>
          </a:xfrm>
        </p:spPr>
        <p:txBody>
          <a:bodyPr/>
          <a:lstStyle/>
          <a:p>
            <a:r>
              <a:rPr lang="en-US" sz="2800" dirty="0"/>
              <a:t>Planets have mass, rotate on an axis and revolve around the sun in a flattened circle called an ellipse.  The planets are much smaller than the sun.</a:t>
            </a:r>
          </a:p>
          <a:p>
            <a:r>
              <a:rPr lang="en-US" sz="2800" dirty="0"/>
              <a:t>Inner planets are much smaller than the outer planets.</a:t>
            </a:r>
          </a:p>
          <a:p>
            <a:r>
              <a:rPr lang="en-US" sz="2800" dirty="0"/>
              <a:t>The inner planets are mostly solid and the outer planets are mostly gas. </a:t>
            </a:r>
          </a:p>
          <a:p>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200" dirty="0"/>
          </a:p>
        </p:txBody>
      </p:sp>
      <p:sp>
        <p:nvSpPr>
          <p:cNvPr id="9" name="TextBox 8"/>
          <p:cNvSpPr txBox="1"/>
          <p:nvPr/>
        </p:nvSpPr>
        <p:spPr>
          <a:xfrm>
            <a:off x="381000" y="262371"/>
            <a:ext cx="4953000" cy="769441"/>
          </a:xfrm>
          <a:prstGeom prst="rect">
            <a:avLst/>
          </a:prstGeom>
          <a:noFill/>
        </p:spPr>
        <p:txBody>
          <a:bodyPr wrap="square" rtlCol="0">
            <a:spAutoFit/>
          </a:bodyPr>
          <a:lstStyle/>
          <a:p>
            <a:r>
              <a:rPr lang="en-US" sz="4400" b="1" dirty="0">
                <a:solidFill>
                  <a:schemeClr val="accent2">
                    <a:lumMod val="75000"/>
                  </a:schemeClr>
                </a:solidFill>
                <a:latin typeface="+mj-lt"/>
              </a:rPr>
              <a:t>Planets</a:t>
            </a:r>
          </a:p>
        </p:txBody>
      </p:sp>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399" y="4267200"/>
            <a:ext cx="4587039" cy="257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p:cNvSpPr>
          <p:nvPr>
            <p:ph type="title"/>
          </p:nvPr>
        </p:nvSpPr>
        <p:spPr>
          <a:xfrm>
            <a:off x="228600" y="228600"/>
            <a:ext cx="8686800" cy="781050"/>
          </a:xfrm>
        </p:spPr>
        <p:txBody>
          <a:bodyPr/>
          <a:lstStyle/>
          <a:p>
            <a:r>
              <a:rPr lang="en-US" sz="4400" b="1" dirty="0"/>
              <a:t>Order and Description of the Planets</a:t>
            </a:r>
            <a:endParaRPr lang="en-US" sz="4600" b="1" dirty="0"/>
          </a:p>
        </p:txBody>
      </p:sp>
      <p:sp>
        <p:nvSpPr>
          <p:cNvPr id="100354" name="Rectangle 3"/>
          <p:cNvSpPr>
            <a:spLocks noGrp="1"/>
          </p:cNvSpPr>
          <p:nvPr>
            <p:ph type="body" sz="half" idx="1"/>
          </p:nvPr>
        </p:nvSpPr>
        <p:spPr>
          <a:xfrm>
            <a:off x="228600" y="1066800"/>
            <a:ext cx="4114800" cy="4724400"/>
          </a:xfrm>
        </p:spPr>
        <p:txBody>
          <a:bodyPr/>
          <a:lstStyle/>
          <a:p>
            <a:pPr marL="0" indent="0">
              <a:buNone/>
            </a:pPr>
            <a:r>
              <a:rPr lang="en-US" sz="2800" dirty="0"/>
              <a:t>Mercury (inner planet)</a:t>
            </a:r>
          </a:p>
          <a:p>
            <a:r>
              <a:rPr lang="en-US" sz="2000" dirty="0"/>
              <a:t>Mercury is the closest planet to the sun.  </a:t>
            </a:r>
          </a:p>
          <a:p>
            <a:r>
              <a:rPr lang="en-US" sz="2000" dirty="0"/>
              <a:t>Surface is rocky </a:t>
            </a:r>
          </a:p>
          <a:p>
            <a:r>
              <a:rPr lang="en-US" sz="2000" dirty="0"/>
              <a:t>Almost no atmosphere</a:t>
            </a:r>
          </a:p>
          <a:p>
            <a:r>
              <a:rPr lang="en-US" sz="2000" dirty="0"/>
              <a:t>Diameter 4,878 km</a:t>
            </a:r>
          </a:p>
          <a:p>
            <a:r>
              <a:rPr lang="en-US" sz="2000" dirty="0"/>
              <a:t>0 moons</a:t>
            </a:r>
          </a:p>
          <a:p>
            <a:r>
              <a:rPr lang="en-US" sz="2000" dirty="0"/>
              <a:t>Temperature-180</a:t>
            </a:r>
            <a:r>
              <a:rPr lang="en-US" sz="2000" baseline="30000" dirty="0"/>
              <a:t> O</a:t>
            </a:r>
            <a:r>
              <a:rPr lang="en-US" sz="2000" dirty="0"/>
              <a:t>C at night to 450 </a:t>
            </a:r>
            <a:r>
              <a:rPr lang="en-US" sz="2000" baseline="30000" dirty="0"/>
              <a:t>O</a:t>
            </a:r>
            <a:r>
              <a:rPr lang="en-US" sz="2000" dirty="0"/>
              <a:t>C during the day (HOT)</a:t>
            </a:r>
          </a:p>
          <a:p>
            <a:r>
              <a:rPr lang="en-US" sz="2000" dirty="0"/>
              <a:t>Length of Mercury’s year (orbit) is 88 Earth days.</a:t>
            </a:r>
          </a:p>
          <a:p>
            <a:pPr marL="0" indent="0">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200"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5105400"/>
            <a:ext cx="1524000"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txBox="1">
            <a:spLocks/>
          </p:cNvSpPr>
          <p:nvPr/>
        </p:nvSpPr>
        <p:spPr bwMode="auto">
          <a:xfrm>
            <a:off x="4507831" y="2995863"/>
            <a:ext cx="41148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Font typeface="Wingdings 2" pitchFamily="18" charset="2"/>
              <a:buNone/>
            </a:pPr>
            <a:r>
              <a:rPr lang="en-US" sz="2800" dirty="0"/>
              <a:t>Venus (inner planet)</a:t>
            </a:r>
          </a:p>
          <a:p>
            <a:r>
              <a:rPr lang="en-US" sz="1800" dirty="0"/>
              <a:t>Venus is the 2nd planet from the sun.  </a:t>
            </a:r>
          </a:p>
          <a:p>
            <a:r>
              <a:rPr lang="en-US" sz="1800" dirty="0"/>
              <a:t>Surface is rocky </a:t>
            </a:r>
          </a:p>
          <a:p>
            <a:r>
              <a:rPr lang="en-US" sz="1800" dirty="0"/>
              <a:t>Very thick atmosphere made mostly of carbon dioxide</a:t>
            </a:r>
          </a:p>
          <a:p>
            <a:r>
              <a:rPr lang="en-US" sz="1800" dirty="0"/>
              <a:t>Diameter 12,104 km</a:t>
            </a:r>
          </a:p>
          <a:p>
            <a:r>
              <a:rPr lang="en-US" sz="1800" dirty="0"/>
              <a:t>0 moons</a:t>
            </a:r>
          </a:p>
          <a:p>
            <a:r>
              <a:rPr lang="en-US" sz="1800" dirty="0"/>
              <a:t>Temperature on the surface is about 470 </a:t>
            </a:r>
            <a:r>
              <a:rPr lang="en-US" sz="1800" baseline="30000" dirty="0"/>
              <a:t>O</a:t>
            </a:r>
            <a:r>
              <a:rPr lang="en-US" sz="1800" dirty="0"/>
              <a:t>C  (HOT)</a:t>
            </a:r>
          </a:p>
          <a:p>
            <a:r>
              <a:rPr lang="en-US" sz="1800" dirty="0"/>
              <a:t>Length of Venus’s year (orbit) is 225 Earth days.</a:t>
            </a:r>
          </a:p>
          <a:p>
            <a:pPr marL="0" indent="0">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200" dirty="0"/>
          </a:p>
        </p:txBody>
      </p:sp>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1066800"/>
            <a:ext cx="1735691" cy="192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p:cNvSpPr>
          <p:nvPr>
            <p:ph type="title"/>
          </p:nvPr>
        </p:nvSpPr>
        <p:spPr>
          <a:xfrm>
            <a:off x="228600" y="228600"/>
            <a:ext cx="8686800" cy="781050"/>
          </a:xfrm>
        </p:spPr>
        <p:txBody>
          <a:bodyPr/>
          <a:lstStyle/>
          <a:p>
            <a:r>
              <a:rPr lang="en-US" sz="3600" b="1" dirty="0"/>
              <a:t>Order and Description of the Planets (cont.)</a:t>
            </a:r>
          </a:p>
        </p:txBody>
      </p:sp>
      <p:sp>
        <p:nvSpPr>
          <p:cNvPr id="100354" name="Rectangle 3"/>
          <p:cNvSpPr>
            <a:spLocks noGrp="1"/>
          </p:cNvSpPr>
          <p:nvPr>
            <p:ph type="body" sz="half" idx="1"/>
          </p:nvPr>
        </p:nvSpPr>
        <p:spPr>
          <a:xfrm>
            <a:off x="228600" y="1066800"/>
            <a:ext cx="4114800" cy="4724400"/>
          </a:xfrm>
        </p:spPr>
        <p:txBody>
          <a:bodyPr/>
          <a:lstStyle/>
          <a:p>
            <a:pPr marL="0" indent="0">
              <a:buNone/>
            </a:pPr>
            <a:r>
              <a:rPr lang="en-US" sz="2800" dirty="0">
                <a:latin typeface="+mj-lt"/>
              </a:rPr>
              <a:t>Earth (inner planet)</a:t>
            </a:r>
          </a:p>
          <a:p>
            <a:r>
              <a:rPr lang="en-US" sz="2000" dirty="0">
                <a:latin typeface="+mj-lt"/>
              </a:rPr>
              <a:t>Earth is the 3rd planet from the sun.  </a:t>
            </a:r>
          </a:p>
          <a:p>
            <a:r>
              <a:rPr lang="en-US" sz="2000" dirty="0">
                <a:latin typeface="+mj-lt"/>
              </a:rPr>
              <a:t>Surface is rocky; 70%  is covered by water</a:t>
            </a:r>
          </a:p>
          <a:p>
            <a:r>
              <a:rPr lang="en-US" sz="2000" dirty="0">
                <a:latin typeface="+mj-lt"/>
              </a:rPr>
              <a:t>Atmosphere consists of 78% nitrogen, 21% oxygen, 1% other gases</a:t>
            </a:r>
          </a:p>
          <a:p>
            <a:r>
              <a:rPr lang="en-US" sz="2000" dirty="0">
                <a:latin typeface="+mj-lt"/>
              </a:rPr>
              <a:t>Diameter 12,756 km</a:t>
            </a:r>
          </a:p>
          <a:p>
            <a:r>
              <a:rPr lang="en-US" sz="2000" dirty="0">
                <a:latin typeface="+mj-lt"/>
              </a:rPr>
              <a:t>1 moon</a:t>
            </a:r>
          </a:p>
          <a:p>
            <a:r>
              <a:rPr lang="en-US" sz="2000" dirty="0">
                <a:latin typeface="+mj-lt"/>
              </a:rPr>
              <a:t>Length of Earth’s year is 365.25 Earth days.</a:t>
            </a:r>
          </a:p>
          <a:p>
            <a:pPr marL="0" indent="0">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200" dirty="0"/>
          </a:p>
        </p:txBody>
      </p:sp>
      <p:sp>
        <p:nvSpPr>
          <p:cNvPr id="6" name="Rectangle 3"/>
          <p:cNvSpPr txBox="1">
            <a:spLocks/>
          </p:cNvSpPr>
          <p:nvPr/>
        </p:nvSpPr>
        <p:spPr bwMode="auto">
          <a:xfrm>
            <a:off x="4507831" y="2995863"/>
            <a:ext cx="41148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Font typeface="Wingdings 2" pitchFamily="18" charset="2"/>
              <a:buNone/>
            </a:pPr>
            <a:r>
              <a:rPr lang="en-US" sz="2800" dirty="0">
                <a:latin typeface="+mj-lt"/>
              </a:rPr>
              <a:t>Mars (inner planet)</a:t>
            </a:r>
          </a:p>
          <a:p>
            <a:r>
              <a:rPr lang="en-US" sz="1800" dirty="0">
                <a:latin typeface="+mj-lt"/>
              </a:rPr>
              <a:t>Mars is the 4th planet from the sun.  </a:t>
            </a:r>
          </a:p>
          <a:p>
            <a:r>
              <a:rPr lang="en-US" sz="1800" dirty="0">
                <a:latin typeface="+mj-lt"/>
              </a:rPr>
              <a:t>Surface is rocky with mountains and canyons. </a:t>
            </a:r>
          </a:p>
          <a:p>
            <a:r>
              <a:rPr lang="en-US" sz="1800" dirty="0">
                <a:latin typeface="+mj-lt"/>
              </a:rPr>
              <a:t>Thin atmosphere made mostly of carbon dioxide</a:t>
            </a:r>
          </a:p>
          <a:p>
            <a:r>
              <a:rPr lang="en-US" sz="1800" dirty="0">
                <a:latin typeface="+mj-lt"/>
              </a:rPr>
              <a:t>Diameter 6,786 km</a:t>
            </a:r>
          </a:p>
          <a:p>
            <a:r>
              <a:rPr lang="en-US" sz="1800" dirty="0">
                <a:latin typeface="+mj-lt"/>
              </a:rPr>
              <a:t>2 moons</a:t>
            </a:r>
          </a:p>
          <a:p>
            <a:r>
              <a:rPr lang="en-US" sz="1800" dirty="0">
                <a:latin typeface="+mj-lt"/>
              </a:rPr>
              <a:t>Temperature on the surface is about  20 </a:t>
            </a:r>
            <a:r>
              <a:rPr lang="en-US" sz="1800" baseline="30000" dirty="0">
                <a:latin typeface="+mj-lt"/>
              </a:rPr>
              <a:t>O</a:t>
            </a:r>
            <a:r>
              <a:rPr lang="en-US" sz="1800" dirty="0">
                <a:latin typeface="+mj-lt"/>
              </a:rPr>
              <a:t>C  to -123</a:t>
            </a:r>
            <a:r>
              <a:rPr lang="en-US" sz="1800" baseline="30000" dirty="0">
                <a:latin typeface="+mj-lt"/>
              </a:rPr>
              <a:t>O</a:t>
            </a:r>
            <a:r>
              <a:rPr lang="en-US" sz="1800" dirty="0">
                <a:latin typeface="+mj-lt"/>
              </a:rPr>
              <a:t>C (WARM and COLD)</a:t>
            </a:r>
          </a:p>
          <a:p>
            <a:r>
              <a:rPr lang="en-US" sz="1800" dirty="0">
                <a:latin typeface="+mj-lt"/>
              </a:rPr>
              <a:t>Length of Mar’s year is 687 Earth days.</a:t>
            </a:r>
          </a:p>
          <a:p>
            <a:pPr marL="0" indent="0">
              <a:buFont typeface="Wingdings 2" pitchFamily="18" charset="2"/>
              <a:buNone/>
            </a:pPr>
            <a:endParaRPr lang="en-US" sz="2800" dirty="0"/>
          </a:p>
          <a:p>
            <a:pPr>
              <a:lnSpc>
                <a:spcPct val="90000"/>
              </a:lnSpc>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200"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7606" y="4914900"/>
            <a:ext cx="1860957" cy="191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2890" y="1139310"/>
            <a:ext cx="1950119" cy="1856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4681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p:cNvSpPr>
          <p:nvPr>
            <p:ph type="title"/>
          </p:nvPr>
        </p:nvSpPr>
        <p:spPr>
          <a:xfrm>
            <a:off x="164431" y="147826"/>
            <a:ext cx="8686800" cy="781050"/>
          </a:xfrm>
        </p:spPr>
        <p:txBody>
          <a:bodyPr/>
          <a:lstStyle/>
          <a:p>
            <a:r>
              <a:rPr lang="en-US" sz="3600" b="1" dirty="0"/>
              <a:t>Order and Description of the Planets (cont.)</a:t>
            </a:r>
          </a:p>
        </p:txBody>
      </p:sp>
      <p:sp>
        <p:nvSpPr>
          <p:cNvPr id="100354" name="Rectangle 3"/>
          <p:cNvSpPr>
            <a:spLocks noGrp="1"/>
          </p:cNvSpPr>
          <p:nvPr>
            <p:ph type="body" sz="half" idx="1"/>
          </p:nvPr>
        </p:nvSpPr>
        <p:spPr>
          <a:xfrm>
            <a:off x="356936" y="847098"/>
            <a:ext cx="4114800" cy="5401301"/>
          </a:xfrm>
        </p:spPr>
        <p:txBody>
          <a:bodyPr/>
          <a:lstStyle/>
          <a:p>
            <a:pPr marL="0" indent="0">
              <a:buNone/>
            </a:pPr>
            <a:r>
              <a:rPr lang="en-US" sz="2800" dirty="0">
                <a:latin typeface="+mj-lt"/>
              </a:rPr>
              <a:t>Jupiter (outer planet)</a:t>
            </a:r>
          </a:p>
          <a:p>
            <a:r>
              <a:rPr lang="en-US" sz="1800" dirty="0">
                <a:latin typeface="+mj-lt"/>
              </a:rPr>
              <a:t>Jupiter is the 5th planet to the sun.  </a:t>
            </a:r>
          </a:p>
          <a:p>
            <a:r>
              <a:rPr lang="en-US" sz="1800" dirty="0">
                <a:latin typeface="+mj-lt"/>
              </a:rPr>
              <a:t>Surface is liquid hydrogen gas</a:t>
            </a:r>
          </a:p>
          <a:p>
            <a:r>
              <a:rPr lang="en-US" sz="1800" dirty="0">
                <a:latin typeface="+mj-lt"/>
              </a:rPr>
              <a:t>Atmosphere of very thick hydrogen gas.</a:t>
            </a:r>
          </a:p>
          <a:p>
            <a:r>
              <a:rPr lang="en-US" sz="1800" dirty="0">
                <a:latin typeface="+mj-lt"/>
              </a:rPr>
              <a:t>Diameter 142,984 km; Jupiter is the </a:t>
            </a:r>
            <a:r>
              <a:rPr lang="en-US" sz="1800" dirty="0">
                <a:solidFill>
                  <a:srgbClr val="FF0000"/>
                </a:solidFill>
                <a:latin typeface="+mj-lt"/>
              </a:rPr>
              <a:t>largest</a:t>
            </a:r>
            <a:r>
              <a:rPr lang="en-US" sz="1800" dirty="0">
                <a:latin typeface="+mj-lt"/>
              </a:rPr>
              <a:t> planet in the solar system.</a:t>
            </a:r>
          </a:p>
          <a:p>
            <a:r>
              <a:rPr lang="en-US" sz="1800" dirty="0">
                <a:latin typeface="+mj-lt"/>
              </a:rPr>
              <a:t>38 moons</a:t>
            </a:r>
          </a:p>
          <a:p>
            <a:r>
              <a:rPr lang="en-US" sz="1800" dirty="0">
                <a:latin typeface="+mj-lt"/>
              </a:rPr>
              <a:t>Temperatures fall to about -160</a:t>
            </a:r>
            <a:r>
              <a:rPr lang="en-US" sz="1800" baseline="30000" dirty="0">
                <a:latin typeface="+mj-lt"/>
              </a:rPr>
              <a:t>O</a:t>
            </a:r>
            <a:r>
              <a:rPr lang="en-US" sz="1800" dirty="0">
                <a:latin typeface="+mj-lt"/>
              </a:rPr>
              <a:t>C (VERY COLD)</a:t>
            </a:r>
          </a:p>
          <a:p>
            <a:r>
              <a:rPr lang="en-US" sz="1800" dirty="0">
                <a:latin typeface="+mj-lt"/>
              </a:rPr>
              <a:t>Length of Jupiter’s year(orbit) is 11.86 Earth years.</a:t>
            </a:r>
          </a:p>
          <a:p>
            <a:r>
              <a:rPr lang="en-US" sz="1800" dirty="0">
                <a:latin typeface="+mj-lt"/>
              </a:rPr>
              <a:t>Jupiter has a storm</a:t>
            </a:r>
          </a:p>
          <a:p>
            <a:pPr marL="0" indent="0">
              <a:buNone/>
            </a:pPr>
            <a:r>
              <a:rPr lang="en-US" sz="1800" dirty="0">
                <a:latin typeface="+mj-lt"/>
              </a:rPr>
              <a:t>      in its atmosphere </a:t>
            </a:r>
          </a:p>
          <a:p>
            <a:pPr marL="0" indent="0">
              <a:buNone/>
            </a:pPr>
            <a:r>
              <a:rPr lang="en-US" sz="1800" dirty="0">
                <a:latin typeface="+mj-lt"/>
              </a:rPr>
              <a:t>      called the “Great </a:t>
            </a:r>
          </a:p>
          <a:p>
            <a:pPr marL="0" indent="0">
              <a:buNone/>
            </a:pPr>
            <a:r>
              <a:rPr lang="en-US" sz="1800" dirty="0">
                <a:latin typeface="+mj-lt"/>
              </a:rPr>
              <a:t>     Red Spot”.</a:t>
            </a:r>
          </a:p>
          <a:p>
            <a:pPr marL="0" indent="0">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200" dirty="0"/>
          </a:p>
        </p:txBody>
      </p:sp>
      <p:sp>
        <p:nvSpPr>
          <p:cNvPr id="6" name="Rectangle 3"/>
          <p:cNvSpPr txBox="1">
            <a:spLocks/>
          </p:cNvSpPr>
          <p:nvPr/>
        </p:nvSpPr>
        <p:spPr bwMode="auto">
          <a:xfrm>
            <a:off x="4507831" y="2657174"/>
            <a:ext cx="4114800" cy="40826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Font typeface="Wingdings 2" pitchFamily="18" charset="2"/>
              <a:buNone/>
            </a:pPr>
            <a:r>
              <a:rPr lang="en-US" sz="2800" dirty="0">
                <a:latin typeface="+mj-lt"/>
              </a:rPr>
              <a:t>Saturn (outer planet)</a:t>
            </a:r>
          </a:p>
          <a:p>
            <a:r>
              <a:rPr lang="en-US" sz="1700" dirty="0">
                <a:latin typeface="+mj-lt"/>
              </a:rPr>
              <a:t>Saturn is the 6th planet from the sun.  </a:t>
            </a:r>
          </a:p>
          <a:p>
            <a:r>
              <a:rPr lang="en-US" sz="1700" dirty="0">
                <a:latin typeface="+mj-lt"/>
              </a:rPr>
              <a:t>Surface is entirely gas, its surface IS its atmosphere!</a:t>
            </a:r>
          </a:p>
          <a:p>
            <a:r>
              <a:rPr lang="en-US" sz="1700" dirty="0">
                <a:latin typeface="+mj-lt"/>
              </a:rPr>
              <a:t>Thin atmosphere made mostly of hydrogen and helium</a:t>
            </a:r>
          </a:p>
          <a:p>
            <a:r>
              <a:rPr lang="en-US" sz="1700" dirty="0">
                <a:latin typeface="+mj-lt"/>
              </a:rPr>
              <a:t>Diameter 120,536 km; it is the </a:t>
            </a:r>
            <a:r>
              <a:rPr lang="en-US" sz="1700" dirty="0">
                <a:solidFill>
                  <a:srgbClr val="FF0000"/>
                </a:solidFill>
                <a:latin typeface="+mj-lt"/>
              </a:rPr>
              <a:t>second largest</a:t>
            </a:r>
            <a:r>
              <a:rPr lang="en-US" sz="1700" dirty="0">
                <a:latin typeface="+mj-lt"/>
              </a:rPr>
              <a:t> planet of the solar system.</a:t>
            </a:r>
          </a:p>
          <a:p>
            <a:r>
              <a:rPr lang="en-US" sz="1700" dirty="0">
                <a:latin typeface="+mj-lt"/>
              </a:rPr>
              <a:t>30 moons</a:t>
            </a:r>
          </a:p>
          <a:p>
            <a:r>
              <a:rPr lang="en-US" sz="1700" dirty="0">
                <a:latin typeface="+mj-lt"/>
              </a:rPr>
              <a:t>Temperature on the surface is about         -190</a:t>
            </a:r>
            <a:r>
              <a:rPr lang="en-US" sz="1700" baseline="30000" dirty="0">
                <a:latin typeface="+mj-lt"/>
              </a:rPr>
              <a:t>O</a:t>
            </a:r>
            <a:r>
              <a:rPr lang="en-US" sz="1700" dirty="0">
                <a:latin typeface="+mj-lt"/>
              </a:rPr>
              <a:t>C  (VERY COLD)</a:t>
            </a:r>
          </a:p>
          <a:p>
            <a:r>
              <a:rPr lang="en-US" sz="1700" dirty="0">
                <a:latin typeface="+mj-lt"/>
              </a:rPr>
              <a:t>Length of Saturn’s year is(orbit) 29.46 Earth years.</a:t>
            </a:r>
          </a:p>
          <a:p>
            <a:pPr marL="0" indent="0">
              <a:buFont typeface="Wingdings 2" pitchFamily="18" charset="2"/>
              <a:buNone/>
            </a:pPr>
            <a:endParaRPr lang="en-US" sz="2000" dirty="0"/>
          </a:p>
          <a:p>
            <a:pPr>
              <a:lnSpc>
                <a:spcPct val="90000"/>
              </a:lnSpc>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200"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4766670"/>
            <a:ext cx="19812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1" y="875582"/>
            <a:ext cx="2362199" cy="1781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3519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p:cNvSpPr>
          <p:nvPr>
            <p:ph type="title"/>
          </p:nvPr>
        </p:nvSpPr>
        <p:spPr>
          <a:xfrm>
            <a:off x="228600" y="228600"/>
            <a:ext cx="8686800" cy="781050"/>
          </a:xfrm>
        </p:spPr>
        <p:txBody>
          <a:bodyPr/>
          <a:lstStyle/>
          <a:p>
            <a:r>
              <a:rPr lang="en-US" sz="3600" dirty="0"/>
              <a:t>Order and Description of the Planets (cont.)</a:t>
            </a:r>
          </a:p>
        </p:txBody>
      </p:sp>
      <p:sp>
        <p:nvSpPr>
          <p:cNvPr id="100354" name="Rectangle 3"/>
          <p:cNvSpPr>
            <a:spLocks noGrp="1"/>
          </p:cNvSpPr>
          <p:nvPr>
            <p:ph type="body" sz="half" idx="1"/>
          </p:nvPr>
        </p:nvSpPr>
        <p:spPr>
          <a:xfrm>
            <a:off x="228600" y="1066800"/>
            <a:ext cx="4114800" cy="4724400"/>
          </a:xfrm>
        </p:spPr>
        <p:txBody>
          <a:bodyPr/>
          <a:lstStyle/>
          <a:p>
            <a:pPr marL="0" indent="0">
              <a:buNone/>
            </a:pPr>
            <a:r>
              <a:rPr lang="en-US" sz="2800" dirty="0">
                <a:latin typeface="+mj-lt"/>
              </a:rPr>
              <a:t>Uranus (outer planet)</a:t>
            </a:r>
          </a:p>
          <a:p>
            <a:r>
              <a:rPr lang="en-US" sz="1800" dirty="0">
                <a:latin typeface="+mj-lt"/>
              </a:rPr>
              <a:t>Uranus is the 7th planet to the sun.  </a:t>
            </a:r>
          </a:p>
          <a:p>
            <a:r>
              <a:rPr lang="en-US" sz="1800" dirty="0">
                <a:latin typeface="+mj-lt"/>
              </a:rPr>
              <a:t>Surface is thought to be mostly gaseous</a:t>
            </a:r>
          </a:p>
          <a:p>
            <a:r>
              <a:rPr lang="en-US" sz="1800" dirty="0">
                <a:latin typeface="+mj-lt"/>
              </a:rPr>
              <a:t>Atmosphere of very thick hydrogen, helium, &amp; methane gas.</a:t>
            </a:r>
          </a:p>
          <a:p>
            <a:r>
              <a:rPr lang="en-US" sz="1800" dirty="0">
                <a:latin typeface="+mj-lt"/>
              </a:rPr>
              <a:t>Diameter 51,108 km</a:t>
            </a:r>
          </a:p>
          <a:p>
            <a:r>
              <a:rPr lang="en-US" sz="1800" dirty="0">
                <a:latin typeface="+mj-lt"/>
              </a:rPr>
              <a:t>24 moons</a:t>
            </a:r>
          </a:p>
          <a:p>
            <a:r>
              <a:rPr lang="en-US" sz="1800" dirty="0">
                <a:latin typeface="+mj-lt"/>
              </a:rPr>
              <a:t>Temperatures are as low as -220</a:t>
            </a:r>
            <a:r>
              <a:rPr lang="en-US" sz="1800" baseline="30000" dirty="0">
                <a:latin typeface="+mj-lt"/>
              </a:rPr>
              <a:t>O</a:t>
            </a:r>
            <a:r>
              <a:rPr lang="en-US" sz="1800" dirty="0">
                <a:latin typeface="+mj-lt"/>
              </a:rPr>
              <a:t>C (VERY COLD)</a:t>
            </a:r>
          </a:p>
          <a:p>
            <a:r>
              <a:rPr lang="en-US" sz="1800" dirty="0">
                <a:latin typeface="+mj-lt"/>
              </a:rPr>
              <a:t>Length of Uranus’</a:t>
            </a:r>
          </a:p>
          <a:p>
            <a:pPr marL="0" indent="0">
              <a:buNone/>
            </a:pPr>
            <a:r>
              <a:rPr lang="en-US" sz="1800" dirty="0">
                <a:latin typeface="+mj-lt"/>
              </a:rPr>
              <a:t>    year (obit) is</a:t>
            </a:r>
          </a:p>
          <a:p>
            <a:pPr marL="0" indent="0">
              <a:buNone/>
            </a:pPr>
            <a:r>
              <a:rPr lang="en-US" sz="1800" dirty="0">
                <a:latin typeface="+mj-lt"/>
              </a:rPr>
              <a:t>    84 Earth years.</a:t>
            </a:r>
          </a:p>
          <a:p>
            <a:pPr marL="0" indent="0">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200" dirty="0"/>
          </a:p>
        </p:txBody>
      </p:sp>
      <p:sp>
        <p:nvSpPr>
          <p:cNvPr id="6" name="Rectangle 3"/>
          <p:cNvSpPr txBox="1">
            <a:spLocks/>
          </p:cNvSpPr>
          <p:nvPr/>
        </p:nvSpPr>
        <p:spPr bwMode="auto">
          <a:xfrm>
            <a:off x="4507831" y="2853649"/>
            <a:ext cx="41148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Font typeface="Wingdings 2" pitchFamily="18" charset="2"/>
              <a:buNone/>
            </a:pPr>
            <a:r>
              <a:rPr lang="en-US" sz="2800" dirty="0">
                <a:latin typeface="+mj-lt"/>
              </a:rPr>
              <a:t>Neptune (outer planet)</a:t>
            </a:r>
          </a:p>
          <a:p>
            <a:r>
              <a:rPr lang="en-US" sz="1700" dirty="0">
                <a:latin typeface="+mj-lt"/>
              </a:rPr>
              <a:t>Neptune is the 8th planet from the sun.  </a:t>
            </a:r>
          </a:p>
          <a:p>
            <a:r>
              <a:rPr lang="en-US" sz="1700" dirty="0">
                <a:latin typeface="+mj-lt"/>
              </a:rPr>
              <a:t>Surface is made of gaseous elements</a:t>
            </a:r>
          </a:p>
          <a:p>
            <a:r>
              <a:rPr lang="en-US" sz="1700" dirty="0">
                <a:latin typeface="+mj-lt"/>
              </a:rPr>
              <a:t>Thick atmosphere made of hydrogen, helium, &amp;methane gases</a:t>
            </a:r>
          </a:p>
          <a:p>
            <a:r>
              <a:rPr lang="en-US" sz="1700" dirty="0">
                <a:latin typeface="+mj-lt"/>
              </a:rPr>
              <a:t>Diameter 49,538 km</a:t>
            </a:r>
          </a:p>
          <a:p>
            <a:r>
              <a:rPr lang="en-US" sz="1700" dirty="0">
                <a:latin typeface="+mj-lt"/>
              </a:rPr>
              <a:t>8 moons</a:t>
            </a:r>
          </a:p>
          <a:p>
            <a:r>
              <a:rPr lang="en-US" sz="1700" dirty="0">
                <a:latin typeface="+mj-lt"/>
              </a:rPr>
              <a:t>Temperature on the surface is the </a:t>
            </a:r>
            <a:r>
              <a:rPr lang="en-US" sz="1700" dirty="0">
                <a:solidFill>
                  <a:srgbClr val="FF0000"/>
                </a:solidFill>
                <a:latin typeface="+mj-lt"/>
              </a:rPr>
              <a:t>coldest</a:t>
            </a:r>
            <a:r>
              <a:rPr lang="en-US" sz="1700" dirty="0">
                <a:latin typeface="+mj-lt"/>
              </a:rPr>
              <a:t> at a little below -220</a:t>
            </a:r>
            <a:r>
              <a:rPr lang="en-US" sz="1700" baseline="30000" dirty="0">
                <a:latin typeface="+mj-lt"/>
              </a:rPr>
              <a:t>O</a:t>
            </a:r>
            <a:r>
              <a:rPr lang="en-US" sz="1700" dirty="0">
                <a:latin typeface="+mj-lt"/>
              </a:rPr>
              <a:t>C (VERY COLD)</a:t>
            </a:r>
          </a:p>
          <a:p>
            <a:r>
              <a:rPr lang="en-US" sz="1700" dirty="0">
                <a:latin typeface="+mj-lt"/>
              </a:rPr>
              <a:t>Length of Neptune’s year (orbit)  is 165 Earth years.</a:t>
            </a:r>
          </a:p>
          <a:p>
            <a:pPr marL="0" indent="0">
              <a:buFont typeface="Wingdings 2" pitchFamily="18" charset="2"/>
              <a:buNone/>
            </a:pPr>
            <a:endParaRPr lang="en-US" sz="2000" dirty="0"/>
          </a:p>
          <a:p>
            <a:pPr>
              <a:lnSpc>
                <a:spcPct val="90000"/>
              </a:lnSpc>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2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9771" y="4391526"/>
            <a:ext cx="1828801"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4303" y="934196"/>
            <a:ext cx="1921855" cy="1919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5679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p:cNvSpPr>
          <p:nvPr>
            <p:ph type="title"/>
          </p:nvPr>
        </p:nvSpPr>
        <p:spPr>
          <a:xfrm>
            <a:off x="457200" y="457200"/>
            <a:ext cx="7543800" cy="781050"/>
          </a:xfrm>
        </p:spPr>
        <p:txBody>
          <a:bodyPr/>
          <a:lstStyle/>
          <a:p>
            <a:r>
              <a:rPr lang="en-US" sz="4600" dirty="0"/>
              <a:t>Guided Practice</a:t>
            </a:r>
          </a:p>
        </p:txBody>
      </p:sp>
      <p:sp>
        <p:nvSpPr>
          <p:cNvPr id="100354" name="Rectangle 3"/>
          <p:cNvSpPr>
            <a:spLocks noGrp="1"/>
          </p:cNvSpPr>
          <p:nvPr>
            <p:ph type="body" sz="half" idx="1"/>
          </p:nvPr>
        </p:nvSpPr>
        <p:spPr>
          <a:xfrm>
            <a:off x="228600" y="1447800"/>
            <a:ext cx="8534400" cy="5410200"/>
          </a:xfrm>
        </p:spPr>
        <p:txBody>
          <a:bodyPr/>
          <a:lstStyle/>
          <a:p>
            <a:pPr>
              <a:lnSpc>
                <a:spcPct val="90000"/>
              </a:lnSpc>
              <a:buFont typeface="Wingdings 2" pitchFamily="18" charset="2"/>
              <a:buNone/>
            </a:pPr>
            <a:r>
              <a:rPr lang="en-US" sz="1800" dirty="0"/>
              <a:t>Talk to your shoulder partner about the answer to each question.  Check your work.</a:t>
            </a:r>
          </a:p>
          <a:p>
            <a:pPr>
              <a:lnSpc>
                <a:spcPct val="90000"/>
              </a:lnSpc>
              <a:buFont typeface="Wingdings 2" pitchFamily="18" charset="2"/>
              <a:buNone/>
            </a:pPr>
            <a:endParaRPr lang="en-US" sz="1800" dirty="0"/>
          </a:p>
          <a:p>
            <a:pPr marL="514350" indent="-514350">
              <a:lnSpc>
                <a:spcPct val="90000"/>
              </a:lnSpc>
              <a:buAutoNum type="arabicPeriod"/>
            </a:pPr>
            <a:r>
              <a:rPr lang="en-US" sz="2800" dirty="0"/>
              <a:t>A star named Sirius appears as the brightest star in the nighttime sky, even though a star named Pollux actually gives off more light. Which of the following best explains why Sirius appears brighter than Pollux in our nighttime sky? </a:t>
            </a:r>
          </a:p>
          <a:p>
            <a:pPr marL="514350" indent="-514350">
              <a:lnSpc>
                <a:spcPct val="90000"/>
              </a:lnSpc>
              <a:buNone/>
            </a:pPr>
            <a:endParaRPr lang="en-US" sz="2800" dirty="0"/>
          </a:p>
          <a:p>
            <a:pPr marL="881063" lvl="1" indent="-514350">
              <a:buFont typeface="+mj-lt"/>
              <a:buAutoNum type="alphaLcPeriod"/>
            </a:pPr>
            <a:r>
              <a:rPr lang="en-US" dirty="0"/>
              <a:t>Sirius has a different color than Pollux does. </a:t>
            </a:r>
          </a:p>
          <a:p>
            <a:pPr marL="881063" lvl="1" indent="-514350">
              <a:buFont typeface="+mj-lt"/>
              <a:buAutoNum type="alphaLcPeriod"/>
            </a:pPr>
            <a:r>
              <a:rPr lang="en-US" dirty="0"/>
              <a:t>Sirius has different gases than Pollux does. </a:t>
            </a:r>
          </a:p>
          <a:p>
            <a:pPr marL="881063" lvl="1" indent="-514350">
              <a:buFont typeface="+mj-lt"/>
              <a:buAutoNum type="alphaLcPeriod"/>
            </a:pPr>
            <a:r>
              <a:rPr lang="en-US" dirty="0"/>
              <a:t>Sirius is closer to Earth than Pollux is. </a:t>
            </a:r>
          </a:p>
          <a:p>
            <a:pPr marL="881063" lvl="1" indent="-514350">
              <a:buFont typeface="+mj-lt"/>
              <a:buAutoNum type="alphaLcPeriod"/>
            </a:pPr>
            <a:r>
              <a:rPr lang="en-US" dirty="0"/>
              <a:t>Sirius is larger than Pollux is. </a:t>
            </a:r>
          </a:p>
          <a:p>
            <a:pPr marL="514350" indent="-514350">
              <a:lnSpc>
                <a:spcPct val="90000"/>
              </a:lnSpc>
              <a:buAutoNum type="arabicPeriod"/>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200" dirty="0"/>
          </a:p>
        </p:txBody>
      </p:sp>
      <p:sp>
        <p:nvSpPr>
          <p:cNvPr id="4" name="Rectangle 3"/>
          <p:cNvSpPr/>
          <p:nvPr/>
        </p:nvSpPr>
        <p:spPr>
          <a:xfrm>
            <a:off x="609600" y="2413338"/>
            <a:ext cx="7315200" cy="461665"/>
          </a:xfrm>
          <a:prstGeom prst="rect">
            <a:avLst/>
          </a:prstGeom>
        </p:spPr>
        <p:txBody>
          <a:bodyPr wrap="square">
            <a:spAutoFit/>
          </a:bodyPr>
          <a:lstStyle/>
          <a:p>
            <a:r>
              <a:rPr lang="en-US" sz="2400" dirty="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Text Box 5"/>
          <p:cNvSpPr txBox="1">
            <a:spLocks noChangeArrowheads="1"/>
          </p:cNvSpPr>
          <p:nvPr/>
        </p:nvSpPr>
        <p:spPr bwMode="auto">
          <a:xfrm>
            <a:off x="609600" y="990600"/>
            <a:ext cx="8229600" cy="519113"/>
          </a:xfrm>
          <a:prstGeom prst="rect">
            <a:avLst/>
          </a:prstGeom>
          <a:noFill/>
          <a:ln w="9525">
            <a:noFill/>
            <a:miter lim="800000"/>
            <a:headEnd/>
            <a:tailEnd/>
          </a:ln>
        </p:spPr>
        <p:txBody>
          <a:bodyPr>
            <a:spAutoFit/>
          </a:bodyPr>
          <a:lstStyle/>
          <a:p>
            <a:pPr>
              <a:spcBef>
                <a:spcPct val="50000"/>
              </a:spcBef>
            </a:pPr>
            <a:endParaRPr lang="en-US" sz="2800" dirty="0"/>
          </a:p>
        </p:txBody>
      </p:sp>
      <p:sp>
        <p:nvSpPr>
          <p:cNvPr id="111624" name="Text Box 9"/>
          <p:cNvSpPr txBox="1">
            <a:spLocks noChangeArrowheads="1"/>
          </p:cNvSpPr>
          <p:nvPr/>
        </p:nvSpPr>
        <p:spPr bwMode="auto">
          <a:xfrm>
            <a:off x="609600" y="5638800"/>
            <a:ext cx="8077200" cy="1573213"/>
          </a:xfrm>
          <a:prstGeom prst="rect">
            <a:avLst/>
          </a:prstGeom>
          <a:noFill/>
          <a:ln w="9525">
            <a:noFill/>
            <a:miter lim="800000"/>
            <a:headEnd/>
            <a:tailEnd/>
          </a:ln>
        </p:spPr>
        <p:txBody>
          <a:bodyPr>
            <a:spAutoFit/>
          </a:bodyPr>
          <a:lstStyle/>
          <a:p>
            <a:pPr>
              <a:spcBef>
                <a:spcPct val="50000"/>
              </a:spcBef>
            </a:pPr>
            <a:endParaRPr lang="en-US" sz="2800" dirty="0">
              <a:solidFill>
                <a:srgbClr val="0000FF"/>
              </a:solidFill>
            </a:endParaRPr>
          </a:p>
          <a:p>
            <a:pPr>
              <a:spcBef>
                <a:spcPct val="50000"/>
              </a:spcBef>
            </a:pPr>
            <a:endParaRPr lang="en-US" sz="2800" dirty="0">
              <a:solidFill>
                <a:srgbClr val="0000FF"/>
              </a:solidFill>
            </a:endParaRPr>
          </a:p>
          <a:p>
            <a:pPr>
              <a:spcBef>
                <a:spcPct val="50000"/>
              </a:spcBef>
            </a:pPr>
            <a:endParaRPr lang="en-US" dirty="0"/>
          </a:p>
        </p:txBody>
      </p:sp>
      <p:sp>
        <p:nvSpPr>
          <p:cNvPr id="111625" name="Text Box 10"/>
          <p:cNvSpPr txBox="1">
            <a:spLocks noChangeArrowheads="1"/>
          </p:cNvSpPr>
          <p:nvPr/>
        </p:nvSpPr>
        <p:spPr bwMode="auto">
          <a:xfrm>
            <a:off x="685800" y="838200"/>
            <a:ext cx="7696200" cy="769441"/>
          </a:xfrm>
          <a:prstGeom prst="rect">
            <a:avLst/>
          </a:prstGeom>
          <a:noFill/>
          <a:ln w="9525">
            <a:noFill/>
            <a:miter lim="800000"/>
            <a:headEnd/>
            <a:tailEnd/>
          </a:ln>
        </p:spPr>
        <p:txBody>
          <a:bodyPr>
            <a:spAutoFit/>
          </a:bodyPr>
          <a:lstStyle/>
          <a:p>
            <a:pPr>
              <a:spcBef>
                <a:spcPct val="50000"/>
              </a:spcBef>
            </a:pPr>
            <a:r>
              <a:rPr lang="en-US" sz="4400" dirty="0"/>
              <a:t>The answer is</a:t>
            </a:r>
            <a:endParaRPr lang="en-US" sz="4400" dirty="0">
              <a:solidFill>
                <a:srgbClr val="0000FF"/>
              </a:solidFill>
            </a:endParaRPr>
          </a:p>
        </p:txBody>
      </p:sp>
      <p:sp>
        <p:nvSpPr>
          <p:cNvPr id="5" name="TextBox 4"/>
          <p:cNvSpPr txBox="1"/>
          <p:nvPr/>
        </p:nvSpPr>
        <p:spPr>
          <a:xfrm rot="565840">
            <a:off x="4539521" y="627978"/>
            <a:ext cx="1283898" cy="1569660"/>
          </a:xfrm>
          <a:prstGeom prst="rect">
            <a:avLst/>
          </a:prstGeom>
          <a:noFill/>
        </p:spPr>
        <p:txBody>
          <a:bodyPr wrap="square" rtlCol="0">
            <a:spAutoFit/>
          </a:bodyPr>
          <a:lstStyle/>
          <a:p>
            <a:r>
              <a:rPr lang="en-US" sz="96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C</a:t>
            </a:r>
          </a:p>
        </p:txBody>
      </p:sp>
      <p:sp>
        <p:nvSpPr>
          <p:cNvPr id="6" name="TextBox 5"/>
          <p:cNvSpPr txBox="1"/>
          <p:nvPr/>
        </p:nvSpPr>
        <p:spPr>
          <a:xfrm>
            <a:off x="0" y="2438400"/>
            <a:ext cx="6400800" cy="1077218"/>
          </a:xfrm>
          <a:prstGeom prst="rect">
            <a:avLst/>
          </a:prstGeom>
          <a:noFill/>
        </p:spPr>
        <p:txBody>
          <a:bodyPr wrap="square" rtlCol="0">
            <a:spAutoFit/>
          </a:bodyPr>
          <a:lstStyle/>
          <a:p>
            <a:pPr algn="ctr"/>
            <a:r>
              <a:rPr lang="en-US" sz="3200" dirty="0">
                <a:solidFill>
                  <a:srgbClr val="0070C0"/>
                </a:solidFill>
              </a:rPr>
              <a:t>Stars that are closer </a:t>
            </a:r>
          </a:p>
          <a:p>
            <a:pPr algn="ctr"/>
            <a:r>
              <a:rPr lang="en-US" sz="3200" dirty="0">
                <a:solidFill>
                  <a:srgbClr val="0070C0"/>
                </a:solidFill>
              </a:rPr>
              <a:t>appear to be brighter. </a:t>
            </a:r>
          </a:p>
        </p:txBody>
      </p:sp>
      <p:pic>
        <p:nvPicPr>
          <p:cNvPr id="19460" name="Picture 4" descr="http://t0.gstatic.com/images?q=tbn:ANd9GcT5hZudLCnxUB-1xwHCzWocb2NLlyIVEKLIOJmN1_H_5feogKxcTA"/>
          <p:cNvPicPr>
            <a:picLocks noChangeAspect="1" noChangeArrowheads="1"/>
          </p:cNvPicPr>
          <p:nvPr/>
        </p:nvPicPr>
        <p:blipFill>
          <a:blip r:embed="rId3" cstate="print"/>
          <a:srcRect/>
          <a:stretch>
            <a:fillRect/>
          </a:stretch>
        </p:blipFill>
        <p:spPr bwMode="auto">
          <a:xfrm>
            <a:off x="685800" y="4267200"/>
            <a:ext cx="2705100" cy="1695451"/>
          </a:xfrm>
          <a:prstGeom prst="rect">
            <a:avLst/>
          </a:prstGeom>
          <a:noFill/>
        </p:spPr>
      </p:pic>
      <p:pic>
        <p:nvPicPr>
          <p:cNvPr id="19462" name="Picture 6" descr="http://t2.gstatic.com/images?q=tbn:ANd9GcQCyWD32bUK38BbnfzHaqf9f9OyP811SEW3EKsMmwUQG5qeORJySg"/>
          <p:cNvPicPr>
            <a:picLocks noChangeAspect="1" noChangeArrowheads="1"/>
          </p:cNvPicPr>
          <p:nvPr/>
        </p:nvPicPr>
        <p:blipFill>
          <a:blip r:embed="rId4" cstate="print"/>
          <a:srcRect/>
          <a:stretch>
            <a:fillRect/>
          </a:stretch>
        </p:blipFill>
        <p:spPr bwMode="auto">
          <a:xfrm>
            <a:off x="6477000" y="838200"/>
            <a:ext cx="2371725" cy="1924051"/>
          </a:xfrm>
          <a:prstGeom prst="rect">
            <a:avLst/>
          </a:prstGeom>
          <a:noFill/>
        </p:spPr>
      </p:pic>
      <p:sp>
        <p:nvSpPr>
          <p:cNvPr id="12" name="TextBox 11"/>
          <p:cNvSpPr txBox="1"/>
          <p:nvPr/>
        </p:nvSpPr>
        <p:spPr>
          <a:xfrm>
            <a:off x="914400" y="6027003"/>
            <a:ext cx="2286000" cy="830997"/>
          </a:xfrm>
          <a:prstGeom prst="rect">
            <a:avLst/>
          </a:prstGeom>
          <a:noFill/>
        </p:spPr>
        <p:txBody>
          <a:bodyPr wrap="square" rtlCol="0">
            <a:spAutoFit/>
          </a:bodyPr>
          <a:lstStyle/>
          <a:p>
            <a:pPr algn="ctr"/>
            <a:r>
              <a:rPr lang="en-US" sz="4800" dirty="0">
                <a:solidFill>
                  <a:srgbClr val="0000FF"/>
                </a:solidFill>
                <a:latin typeface="Chiller" pitchFamily="82" charset="0"/>
              </a:rPr>
              <a:t>Sirius</a:t>
            </a:r>
          </a:p>
        </p:txBody>
      </p:sp>
      <p:sp>
        <p:nvSpPr>
          <p:cNvPr id="13" name="TextBox 12"/>
          <p:cNvSpPr txBox="1"/>
          <p:nvPr/>
        </p:nvSpPr>
        <p:spPr>
          <a:xfrm>
            <a:off x="6553200" y="2895600"/>
            <a:ext cx="2286000" cy="830997"/>
          </a:xfrm>
          <a:prstGeom prst="rect">
            <a:avLst/>
          </a:prstGeom>
          <a:noFill/>
        </p:spPr>
        <p:txBody>
          <a:bodyPr wrap="square" rtlCol="0">
            <a:spAutoFit/>
          </a:bodyPr>
          <a:lstStyle/>
          <a:p>
            <a:pPr algn="ctr"/>
            <a:r>
              <a:rPr lang="en-US" sz="4800" dirty="0">
                <a:solidFill>
                  <a:srgbClr val="0000FF"/>
                </a:solidFill>
                <a:latin typeface="Chiller" pitchFamily="82" charset="0"/>
              </a:rPr>
              <a:t>Pollux</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p:cNvSpPr>
          <p:nvPr>
            <p:ph type="title"/>
          </p:nvPr>
        </p:nvSpPr>
        <p:spPr>
          <a:xfrm>
            <a:off x="457200" y="990600"/>
            <a:ext cx="7543800" cy="781050"/>
          </a:xfrm>
        </p:spPr>
        <p:txBody>
          <a:bodyPr/>
          <a:lstStyle/>
          <a:p>
            <a:r>
              <a:rPr lang="en-US" sz="4600" dirty="0"/>
              <a:t>Guided Practice</a:t>
            </a:r>
          </a:p>
        </p:txBody>
      </p:sp>
      <p:sp>
        <p:nvSpPr>
          <p:cNvPr id="100354" name="Rectangle 3"/>
          <p:cNvSpPr>
            <a:spLocks noGrp="1"/>
          </p:cNvSpPr>
          <p:nvPr>
            <p:ph type="body" sz="half" idx="1"/>
          </p:nvPr>
        </p:nvSpPr>
        <p:spPr>
          <a:xfrm>
            <a:off x="228600" y="1447800"/>
            <a:ext cx="8534400" cy="2209800"/>
          </a:xfrm>
        </p:spPr>
        <p:txBody>
          <a:bodyPr/>
          <a:lstStyle/>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800" dirty="0"/>
          </a:p>
          <a:p>
            <a:pPr>
              <a:lnSpc>
                <a:spcPct val="90000"/>
              </a:lnSpc>
              <a:buFont typeface="Wingdings 2" pitchFamily="18" charset="2"/>
              <a:buNone/>
            </a:pPr>
            <a:endParaRPr lang="en-US" sz="2200" dirty="0"/>
          </a:p>
        </p:txBody>
      </p:sp>
      <p:sp>
        <p:nvSpPr>
          <p:cNvPr id="4" name="Rectangle 3"/>
          <p:cNvSpPr/>
          <p:nvPr/>
        </p:nvSpPr>
        <p:spPr>
          <a:xfrm>
            <a:off x="381000" y="1844258"/>
            <a:ext cx="8534400" cy="1323439"/>
          </a:xfrm>
          <a:prstGeom prst="rect">
            <a:avLst/>
          </a:prstGeom>
        </p:spPr>
        <p:txBody>
          <a:bodyPr wrap="square">
            <a:spAutoFit/>
          </a:bodyPr>
          <a:lstStyle/>
          <a:p>
            <a:r>
              <a:rPr lang="en-US" sz="2800" dirty="0"/>
              <a:t>2. What is the shape of the orbit of a planet around the sun?</a:t>
            </a:r>
          </a:p>
          <a:p>
            <a:r>
              <a:rPr lang="en-US" sz="2400" dirty="0"/>
              <a:t>	</a:t>
            </a:r>
          </a:p>
        </p:txBody>
      </p:sp>
      <p:sp>
        <p:nvSpPr>
          <p:cNvPr id="5" name="Rectangle 4"/>
          <p:cNvSpPr/>
          <p:nvPr/>
        </p:nvSpPr>
        <p:spPr>
          <a:xfrm>
            <a:off x="1143000" y="2895600"/>
            <a:ext cx="3390900" cy="3046988"/>
          </a:xfrm>
          <a:prstGeom prst="rect">
            <a:avLst/>
          </a:prstGeom>
        </p:spPr>
        <p:txBody>
          <a:bodyPr wrap="square">
            <a:spAutoFit/>
          </a:bodyPr>
          <a:lstStyle/>
          <a:p>
            <a:pPr marL="457200" indent="-457200">
              <a:buFont typeface="+mj-lt"/>
              <a:buAutoNum type="alphaLcPeriod"/>
            </a:pPr>
            <a:r>
              <a:rPr lang="en-US" sz="2400" dirty="0"/>
              <a:t>elliptical</a:t>
            </a:r>
          </a:p>
          <a:p>
            <a:pPr marL="457200" indent="-457200">
              <a:buFont typeface="+mj-lt"/>
              <a:buAutoNum type="alphaLcPeriod"/>
            </a:pPr>
            <a:r>
              <a:rPr lang="en-US" sz="2400" dirty="0"/>
              <a:t>circular</a:t>
            </a:r>
          </a:p>
          <a:p>
            <a:pPr marL="457200" indent="-457200">
              <a:buFont typeface="+mj-lt"/>
              <a:buAutoNum type="alphaLcPeriod"/>
            </a:pPr>
            <a:r>
              <a:rPr lang="en-US" sz="2400" dirty="0"/>
              <a:t>Semi-circular</a:t>
            </a:r>
          </a:p>
          <a:p>
            <a:pPr marL="457200" indent="-457200">
              <a:buFont typeface="+mj-lt"/>
              <a:buAutoNum type="alphaLcPeriod"/>
            </a:pPr>
            <a:r>
              <a:rPr lang="en-US" sz="2400" dirty="0"/>
              <a:t>identical</a:t>
            </a:r>
          </a:p>
          <a:p>
            <a:pPr marL="342900" indent="-342900">
              <a:buFont typeface="+mj-lt"/>
              <a:buAutoNum type="alphaLcPeriod"/>
            </a:pPr>
            <a:endParaRPr lang="en-US" sz="2400" dirty="0">
              <a:solidFill>
                <a:srgbClr val="0070C0"/>
              </a:solidFill>
            </a:endParaRPr>
          </a:p>
          <a:p>
            <a:pPr marL="342900" indent="-342900">
              <a:buFont typeface="+mj-lt"/>
              <a:buAutoNum type="alphaLcPeriod"/>
            </a:pPr>
            <a:endParaRPr lang="en-US" sz="2400" dirty="0">
              <a:solidFill>
                <a:srgbClr val="0070C0"/>
              </a:solidFill>
            </a:endParaRPr>
          </a:p>
          <a:p>
            <a:pPr marL="342900" indent="-342900">
              <a:buFont typeface="+mj-lt"/>
              <a:buAutoNum type="alphaLcPeriod"/>
            </a:pPr>
            <a:endParaRPr lang="en-US" sz="2400" dirty="0">
              <a:solidFill>
                <a:srgbClr val="0070C0"/>
              </a:solidFill>
            </a:endParaRPr>
          </a:p>
          <a:p>
            <a:pPr marL="342900" indent="-342900">
              <a:buFont typeface="+mj-lt"/>
              <a:buAutoNum type="alphaLcPeriod"/>
            </a:pPr>
            <a:endParaRPr lang="en-US" sz="2400" dirty="0">
              <a:solidFill>
                <a:srgbClr val="0070C0"/>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4198</TotalTime>
  <Words>1750</Words>
  <Application>Microsoft Office PowerPoint</Application>
  <PresentationFormat>On-screen Show (4:3)</PresentationFormat>
  <Paragraphs>279</Paragraphs>
  <Slides>19</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Chiller</vt:lpstr>
      <vt:lpstr>Constantia</vt:lpstr>
      <vt:lpstr>Times New Roman</vt:lpstr>
      <vt:lpstr>Wingdings 2</vt:lpstr>
      <vt:lpstr>Flow</vt:lpstr>
      <vt:lpstr>Elementary Science</vt:lpstr>
      <vt:lpstr>PowerPoint Presentation</vt:lpstr>
      <vt:lpstr>Order and Description of the Planets</vt:lpstr>
      <vt:lpstr>Order and Description of the Planets (cont.)</vt:lpstr>
      <vt:lpstr>Order and Description of the Planets (cont.)</vt:lpstr>
      <vt:lpstr>Order and Description of the Planets (cont.)</vt:lpstr>
      <vt:lpstr>Guided Practice</vt:lpstr>
      <vt:lpstr>PowerPoint Presentation</vt:lpstr>
      <vt:lpstr>Guided Practice</vt:lpstr>
      <vt:lpstr>PowerPoint Presentation</vt:lpstr>
      <vt:lpstr>Guided Practice</vt:lpstr>
      <vt:lpstr>PowerPoint Presentation</vt:lpstr>
      <vt:lpstr>Guided Practice</vt:lpstr>
      <vt:lpstr>PowerPoint Presentation</vt:lpstr>
      <vt:lpstr>Summarizing</vt:lpstr>
      <vt:lpstr>Check Your Understanding</vt:lpstr>
      <vt:lpstr>Check Your Understanding</vt:lpstr>
      <vt:lpstr>Check Your Understanding</vt:lpstr>
      <vt:lpstr>Check Your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linda.vendur</dc:creator>
  <cp:lastModifiedBy>Edward Nunez</cp:lastModifiedBy>
  <cp:revision>384</cp:revision>
  <dcterms:created xsi:type="dcterms:W3CDTF">2009-01-20T16:21:40Z</dcterms:created>
  <dcterms:modified xsi:type="dcterms:W3CDTF">2020-04-26T18:29:37Z</dcterms:modified>
</cp:coreProperties>
</file>