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4" r:id="rId9"/>
    <p:sldId id="263" r:id="rId10"/>
    <p:sldId id="266" r:id="rId11"/>
    <p:sldId id="280" r:id="rId12"/>
    <p:sldId id="277" r:id="rId13"/>
    <p:sldId id="278" r:id="rId14"/>
    <p:sldId id="279" r:id="rId15"/>
    <p:sldId id="267" r:id="rId16"/>
    <p:sldId id="269" r:id="rId17"/>
    <p:sldId id="274" r:id="rId18"/>
    <p:sldId id="275" r:id="rId19"/>
    <p:sldId id="270" r:id="rId20"/>
    <p:sldId id="272" r:id="rId21"/>
    <p:sldId id="273" r:id="rId22"/>
    <p:sldId id="282" r:id="rId23"/>
    <p:sldId id="283"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61" autoAdjust="0"/>
    <p:restoredTop sz="93363" autoAdjust="0"/>
  </p:normalViewPr>
  <p:slideViewPr>
    <p:cSldViewPr>
      <p:cViewPr varScale="1">
        <p:scale>
          <a:sx n="90" d="100"/>
          <a:sy n="90" d="100"/>
        </p:scale>
        <p:origin x="121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EZ, ERIC" userId="651ead3f-f391-4ec7-a3f1-8b3f0ba6288c" providerId="ADAL" clId="{C39A0F4B-1431-E248-81A2-16C78F1E166F}"/>
    <pc:docChg chg="custSel modSld">
      <pc:chgData name="PEREZ, ERIC" userId="651ead3f-f391-4ec7-a3f1-8b3f0ba6288c" providerId="ADAL" clId="{C39A0F4B-1431-E248-81A2-16C78F1E166F}" dt="2020-11-03T00:35:09.851" v="196" actId="20577"/>
      <pc:docMkLst>
        <pc:docMk/>
      </pc:docMkLst>
      <pc:sldChg chg="modSp mod">
        <pc:chgData name="PEREZ, ERIC" userId="651ead3f-f391-4ec7-a3f1-8b3f0ba6288c" providerId="ADAL" clId="{C39A0F4B-1431-E248-81A2-16C78F1E166F}" dt="2020-11-03T00:32:00.227" v="147" actId="20577"/>
        <pc:sldMkLst>
          <pc:docMk/>
          <pc:sldMk cId="0" sldId="258"/>
        </pc:sldMkLst>
        <pc:spChg chg="mod">
          <ac:chgData name="PEREZ, ERIC" userId="651ead3f-f391-4ec7-a3f1-8b3f0ba6288c" providerId="ADAL" clId="{C39A0F4B-1431-E248-81A2-16C78F1E166F}" dt="2020-11-03T00:32:00.227" v="147" actId="20577"/>
          <ac:spMkLst>
            <pc:docMk/>
            <pc:sldMk cId="0" sldId="258"/>
            <ac:spMk id="3" creationId="{00000000-0000-0000-0000-000000000000}"/>
          </ac:spMkLst>
        </pc:spChg>
      </pc:sldChg>
      <pc:sldChg chg="modSp mod">
        <pc:chgData name="PEREZ, ERIC" userId="651ead3f-f391-4ec7-a3f1-8b3f0ba6288c" providerId="ADAL" clId="{C39A0F4B-1431-E248-81A2-16C78F1E166F}" dt="2020-11-03T00:32:40.648" v="155" actId="20577"/>
        <pc:sldMkLst>
          <pc:docMk/>
          <pc:sldMk cId="0" sldId="263"/>
        </pc:sldMkLst>
        <pc:spChg chg="mod">
          <ac:chgData name="PEREZ, ERIC" userId="651ead3f-f391-4ec7-a3f1-8b3f0ba6288c" providerId="ADAL" clId="{C39A0F4B-1431-E248-81A2-16C78F1E166F}" dt="2020-11-03T00:32:40.648" v="155" actId="20577"/>
          <ac:spMkLst>
            <pc:docMk/>
            <pc:sldMk cId="0" sldId="263"/>
            <ac:spMk id="2" creationId="{00000000-0000-0000-0000-000000000000}"/>
          </ac:spMkLst>
        </pc:spChg>
      </pc:sldChg>
      <pc:sldChg chg="modSp mod">
        <pc:chgData name="PEREZ, ERIC" userId="651ead3f-f391-4ec7-a3f1-8b3f0ba6288c" providerId="ADAL" clId="{C39A0F4B-1431-E248-81A2-16C78F1E166F}" dt="2020-11-03T00:33:27.827" v="162" actId="20577"/>
        <pc:sldMkLst>
          <pc:docMk/>
          <pc:sldMk cId="0" sldId="267"/>
        </pc:sldMkLst>
        <pc:spChg chg="mod">
          <ac:chgData name="PEREZ, ERIC" userId="651ead3f-f391-4ec7-a3f1-8b3f0ba6288c" providerId="ADAL" clId="{C39A0F4B-1431-E248-81A2-16C78F1E166F}" dt="2020-11-03T00:33:27.827" v="162" actId="20577"/>
          <ac:spMkLst>
            <pc:docMk/>
            <pc:sldMk cId="0" sldId="267"/>
            <ac:spMk id="3" creationId="{00000000-0000-0000-0000-000000000000}"/>
          </ac:spMkLst>
        </pc:spChg>
      </pc:sldChg>
      <pc:sldChg chg="modSp mod">
        <pc:chgData name="PEREZ, ERIC" userId="651ead3f-f391-4ec7-a3f1-8b3f0ba6288c" providerId="ADAL" clId="{C39A0F4B-1431-E248-81A2-16C78F1E166F}" dt="2020-11-03T00:35:09.851" v="196" actId="20577"/>
        <pc:sldMkLst>
          <pc:docMk/>
          <pc:sldMk cId="0" sldId="270"/>
        </pc:sldMkLst>
        <pc:spChg chg="mod">
          <ac:chgData name="PEREZ, ERIC" userId="651ead3f-f391-4ec7-a3f1-8b3f0ba6288c" providerId="ADAL" clId="{C39A0F4B-1431-E248-81A2-16C78F1E166F}" dt="2020-11-03T00:35:09.851" v="196" actId="20577"/>
          <ac:spMkLst>
            <pc:docMk/>
            <pc:sldMk cId="0" sldId="270"/>
            <ac:spMk id="3" creationId="{00000000-0000-0000-0000-000000000000}"/>
          </ac:spMkLst>
        </pc:spChg>
      </pc:sldChg>
      <pc:sldChg chg="modSp mod">
        <pc:chgData name="PEREZ, ERIC" userId="651ead3f-f391-4ec7-a3f1-8b3f0ba6288c" providerId="ADAL" clId="{C39A0F4B-1431-E248-81A2-16C78F1E166F}" dt="2020-11-03T00:33:55.466" v="165" actId="20577"/>
        <pc:sldMkLst>
          <pc:docMk/>
          <pc:sldMk cId="0" sldId="274"/>
        </pc:sldMkLst>
        <pc:spChg chg="mod">
          <ac:chgData name="PEREZ, ERIC" userId="651ead3f-f391-4ec7-a3f1-8b3f0ba6288c" providerId="ADAL" clId="{C39A0F4B-1431-E248-81A2-16C78F1E166F}" dt="2020-11-03T00:33:55.466" v="165" actId="20577"/>
          <ac:spMkLst>
            <pc:docMk/>
            <pc:sldMk cId="0" sldId="274"/>
            <ac:spMk id="3" creationId="{00000000-0000-0000-0000-000000000000}"/>
          </ac:spMkLst>
        </pc:spChg>
      </pc:sldChg>
      <pc:sldChg chg="modSp mod">
        <pc:chgData name="PEREZ, ERIC" userId="651ead3f-f391-4ec7-a3f1-8b3f0ba6288c" providerId="ADAL" clId="{C39A0F4B-1431-E248-81A2-16C78F1E166F}" dt="2020-11-03T00:34:41.586" v="171" actId="20577"/>
        <pc:sldMkLst>
          <pc:docMk/>
          <pc:sldMk cId="0" sldId="275"/>
        </pc:sldMkLst>
        <pc:spChg chg="mod">
          <ac:chgData name="PEREZ, ERIC" userId="651ead3f-f391-4ec7-a3f1-8b3f0ba6288c" providerId="ADAL" clId="{C39A0F4B-1431-E248-81A2-16C78F1E166F}" dt="2020-11-03T00:34:41.586" v="171" actId="20577"/>
          <ac:spMkLst>
            <pc:docMk/>
            <pc:sldMk cId="0" sldId="275"/>
            <ac:spMk id="3" creationId="{00000000-0000-0000-0000-000000000000}"/>
          </ac:spMkLst>
        </pc:spChg>
      </pc:sldChg>
      <pc:sldChg chg="modSp mod">
        <pc:chgData name="PEREZ, ERIC" userId="651ead3f-f391-4ec7-a3f1-8b3f0ba6288c" providerId="ADAL" clId="{C39A0F4B-1431-E248-81A2-16C78F1E166F}" dt="2020-11-03T00:33:11.348" v="161" actId="20577"/>
        <pc:sldMkLst>
          <pc:docMk/>
          <pc:sldMk cId="0" sldId="278"/>
        </pc:sldMkLst>
        <pc:spChg chg="mod">
          <ac:chgData name="PEREZ, ERIC" userId="651ead3f-f391-4ec7-a3f1-8b3f0ba6288c" providerId="ADAL" clId="{C39A0F4B-1431-E248-81A2-16C78F1E166F}" dt="2020-11-03T00:33:11.348" v="161" actId="20577"/>
          <ac:spMkLst>
            <pc:docMk/>
            <pc:sldMk cId="0" sldId="27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C7DEB-7CAA-41FC-9A83-53F4B0C4C337}" type="datetimeFigureOut">
              <a:rPr lang="en-US" smtClean="0"/>
              <a:t>11/2/20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037A7-8460-4624-BFEA-855C2388C205}" type="slidenum">
              <a:rPr lang="en-US" smtClean="0"/>
              <a:t>‹#›</a:t>
            </a:fld>
            <a:endParaRPr lang="en-US"/>
          </a:p>
        </p:txBody>
      </p:sp>
    </p:spTree>
    <p:extLst>
      <p:ext uri="{BB962C8B-B14F-4D97-AF65-F5344CB8AC3E}">
        <p14:creationId xmlns:p14="http://schemas.microsoft.com/office/powerpoint/2010/main" val="44030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037A7-8460-4624-BFEA-855C2388C205}" type="slidenum">
              <a:rPr lang="en-US" smtClean="0"/>
              <a:t>23</a:t>
            </a:fld>
            <a:endParaRPr lang="en-US"/>
          </a:p>
        </p:txBody>
      </p:sp>
    </p:spTree>
    <p:extLst>
      <p:ext uri="{BB962C8B-B14F-4D97-AF65-F5344CB8AC3E}">
        <p14:creationId xmlns:p14="http://schemas.microsoft.com/office/powerpoint/2010/main" val="31748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DE840F-15E8-4655-A053-C2BB96044A09}"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E840F-15E8-4655-A053-C2BB96044A09}"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E840F-15E8-4655-A053-C2BB96044A09}"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E840F-15E8-4655-A053-C2BB96044A09}"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E840F-15E8-4655-A053-C2BB96044A09}"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E840F-15E8-4655-A053-C2BB96044A0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E840F-15E8-4655-A053-C2BB96044A09}" type="datetimeFigureOut">
              <a:rPr lang="en-US" smtClean="0"/>
              <a:pPr/>
              <a:t>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E840F-15E8-4655-A053-C2BB96044A09}" type="datetimeFigureOut">
              <a:rPr lang="en-US" smtClean="0"/>
              <a:pPr/>
              <a:t>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840F-15E8-4655-A053-C2BB96044A09}" type="datetimeFigureOut">
              <a:rPr lang="en-US" smtClean="0"/>
              <a:pPr/>
              <a:t>11/2/20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DE840F-15E8-4655-A053-C2BB96044A0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DE840F-15E8-4655-A053-C2BB96044A0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3F2B-4A54-4B51-ACC9-0E60681145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E840F-15E8-4655-A053-C2BB96044A09}" type="datetimeFigureOut">
              <a:rPr lang="en-US" smtClean="0"/>
              <a:pPr/>
              <a:t>11/2/20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C3F2B-4A54-4B51-ACC9-0E60681145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Element Baby Book Project</a:t>
            </a:r>
          </a:p>
        </p:txBody>
      </p:sp>
      <p:sp>
        <p:nvSpPr>
          <p:cNvPr id="3" name="Subtitle 2"/>
          <p:cNvSpPr>
            <a:spLocks noGrp="1"/>
          </p:cNvSpPr>
          <p:nvPr>
            <p:ph type="subTitle" idx="1"/>
          </p:nvPr>
        </p:nvSpPr>
        <p:spPr/>
        <p:txBody>
          <a:bodyPr/>
          <a:lstStyle/>
          <a:p>
            <a:r>
              <a:rPr lang="en-US" dirty="0"/>
              <a:t>Procedure and Example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81000" y="442698"/>
            <a:ext cx="8382000" cy="6001643"/>
          </a:xfrm>
          <a:prstGeom prst="rect">
            <a:avLst/>
          </a:prstGeom>
          <a:ln>
            <a:headEnd/>
            <a:tailEnd/>
          </a:ln>
          <a:scene3d>
            <a:camera prst="orthographicFront"/>
            <a:lightRig rig="threePt" dir="t"/>
          </a:scene3d>
          <a:sp3d>
            <a:bevelT prst="slope"/>
          </a:sp3d>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a:ln>
                  <a:noFill/>
                </a:ln>
                <a:solidFill>
                  <a:schemeClr val="tx1"/>
                </a:solidFill>
                <a:effectLst/>
                <a:latin typeface="Engravers MT" pitchFamily="18" charset="0"/>
                <a:ea typeface="Calibri" pitchFamily="34" charset="0"/>
                <a:cs typeface="Times New Roman" pitchFamily="18" charset="0"/>
              </a:rPr>
              <a:t>BIRTH CERTIFICATE</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This is to certify that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a:ln>
                  <a:noFill/>
                </a:ln>
                <a:solidFill>
                  <a:srgbClr val="92D050"/>
                </a:solidFill>
                <a:effectLst/>
                <a:latin typeface="Calibri" pitchFamily="34" charset="0"/>
                <a:ea typeface="Calibri" pitchFamily="34" charset="0"/>
                <a:cs typeface="Times New Roman" pitchFamily="18" charset="0"/>
              </a:rPr>
              <a:t>LITHIUM</a:t>
            </a:r>
            <a:endParaRPr kumimoji="0" lang="en-US" sz="2800" b="0" i="0" u="none" strike="noStrike" cap="none" normalizeH="0" baseline="0" dirty="0">
              <a:ln>
                <a:noFill/>
              </a:ln>
              <a:solidFill>
                <a:srgbClr val="92D05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Birth Weight :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6.941</a:t>
            </a:r>
            <a:r>
              <a:rPr kumimoji="0" lang="en-US" sz="2800" b="1" i="0" u="sng"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n-US" sz="2800" b="1" i="0" u="sng" strike="noStrike" cap="none" normalizeH="0" dirty="0" err="1">
                <a:ln>
                  <a:noFill/>
                </a:ln>
                <a:solidFill>
                  <a:schemeClr val="tx1"/>
                </a:solidFill>
                <a:effectLst/>
                <a:latin typeface="Calibri" pitchFamily="34" charset="0"/>
                <a:ea typeface="Calibri" pitchFamily="34" charset="0"/>
                <a:cs typeface="Times New Roman" pitchFamily="18" charset="0"/>
              </a:rPr>
              <a:t>amu</a:t>
            </a: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Birth Height: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3</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Race: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Metal</a:t>
            </a:r>
            <a:r>
              <a:rPr kumimoji="0" lang="en-US" sz="2800" b="1" i="0" u="sng"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Gender: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Solid</a:t>
            </a: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Nickname: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Li</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Personality: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Boiling Point  1347C, Melting Point 108.54C</a:t>
            </a:r>
            <a:endParaRPr kumimoji="0" lang="en-US" sz="2800" b="0" i="0" u="sng"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Was born in the year of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1817</a:t>
            </a: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in the country of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Sweden</a:t>
            </a: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2800" dirty="0">
              <a:solidFill>
                <a:schemeClr val="tx1"/>
              </a:solidFill>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Physician in attendance was </a:t>
            </a:r>
            <a:r>
              <a:rPr kumimoji="0" lang="en-US" sz="28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Johan A. </a:t>
            </a:r>
            <a:r>
              <a:rPr kumimoji="0" lang="en-US" sz="2800" b="1" i="0" u="sng" strike="noStrike" cap="none" normalizeH="0" baseline="0" dirty="0" err="1">
                <a:ln>
                  <a:noFill/>
                </a:ln>
                <a:solidFill>
                  <a:schemeClr val="tx1"/>
                </a:solidFill>
                <a:effectLst/>
                <a:latin typeface="Calibri" pitchFamily="34" charset="0"/>
                <a:ea typeface="Calibri" pitchFamily="34" charset="0"/>
                <a:cs typeface="Times New Roman" pitchFamily="18" charset="0"/>
              </a:rPr>
              <a:t>Arfvedson</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Signature of Parent:  </a:t>
            </a:r>
            <a:r>
              <a:rPr kumimoji="0" lang="en-US" sz="2800" b="1" i="0" u="sng" strike="noStrike" cap="none" normalizeH="0" baseline="0" dirty="0">
                <a:ln>
                  <a:noFill/>
                </a:ln>
                <a:solidFill>
                  <a:schemeClr val="tx1"/>
                </a:solidFill>
                <a:effectLst/>
                <a:latin typeface="Edwardian Script ITC" pitchFamily="66" charset="0"/>
                <a:ea typeface="Calibri" pitchFamily="34" charset="0"/>
                <a:cs typeface="Times New Roman" pitchFamily="18" charset="0"/>
              </a:rPr>
              <a:t>Mr. T. Lithium Element</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2051" name="Picture 3" descr="C:\Users\Owner\AppData\Local\Microsoft\Windows\Temporary Internet Files\Content.IE5\BMKZBJ54\MCj04420410000[1].png"/>
          <p:cNvPicPr>
            <a:picLocks noChangeAspect="1" noChangeArrowheads="1"/>
          </p:cNvPicPr>
          <p:nvPr/>
        </p:nvPicPr>
        <p:blipFill>
          <a:blip r:embed="rId2" cstate="print"/>
          <a:srcRect/>
          <a:stretch>
            <a:fillRect/>
          </a:stretch>
        </p:blipFill>
        <p:spPr bwMode="auto">
          <a:xfrm>
            <a:off x="533400" y="3352800"/>
            <a:ext cx="1474937" cy="2209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C321-C829-2E41-9C7D-1B9C36557191}"/>
              </a:ext>
            </a:extLst>
          </p:cNvPr>
          <p:cNvSpPr>
            <a:spLocks noGrp="1"/>
          </p:cNvSpPr>
          <p:nvPr>
            <p:ph type="title"/>
          </p:nvPr>
        </p:nvSpPr>
        <p:spPr/>
        <p:txBody>
          <a:bodyPr>
            <a:normAutofit fontScale="90000"/>
          </a:bodyPr>
          <a:lstStyle/>
          <a:p>
            <a:r>
              <a:rPr lang="en-US" dirty="0"/>
              <a:t>Pronunciation Rebus &amp; Poem- 2 pts.</a:t>
            </a:r>
          </a:p>
        </p:txBody>
      </p:sp>
      <p:sp>
        <p:nvSpPr>
          <p:cNvPr id="4" name="Content Placeholder 3">
            <a:extLst>
              <a:ext uri="{FF2B5EF4-FFF2-40B4-BE49-F238E27FC236}">
                <a16:creationId xmlns:a16="http://schemas.microsoft.com/office/drawing/2014/main" id="{C0CEA49F-8B0E-1D44-A5E4-8601A264277E}"/>
              </a:ext>
            </a:extLst>
          </p:cNvPr>
          <p:cNvSpPr>
            <a:spLocks noGrp="1"/>
          </p:cNvSpPr>
          <p:nvPr>
            <p:ph idx="1"/>
          </p:nvPr>
        </p:nvSpPr>
        <p:spPr/>
        <p:txBody>
          <a:bodyPr/>
          <a:lstStyle/>
          <a:p>
            <a:r>
              <a:rPr lang="en-US" dirty="0"/>
              <a:t>Include a pronunciation rebus to explain how your element’s name is pronounced </a:t>
            </a:r>
          </a:p>
          <a:p>
            <a:pPr marL="0" indent="0">
              <a:buNone/>
            </a:pPr>
            <a:r>
              <a:rPr lang="en-US" dirty="0"/>
              <a:t>Ex. </a:t>
            </a:r>
          </a:p>
        </p:txBody>
      </p:sp>
      <p:pic>
        <p:nvPicPr>
          <p:cNvPr id="5" name="Picture 4">
            <a:extLst>
              <a:ext uri="{FF2B5EF4-FFF2-40B4-BE49-F238E27FC236}">
                <a16:creationId xmlns:a16="http://schemas.microsoft.com/office/drawing/2014/main" id="{6CFB3F50-4CE1-9541-AA84-54B421B15CA5}"/>
              </a:ext>
            </a:extLst>
          </p:cNvPr>
          <p:cNvPicPr>
            <a:picLocks noChangeAspect="1"/>
          </p:cNvPicPr>
          <p:nvPr/>
        </p:nvPicPr>
        <p:blipFill>
          <a:blip r:embed="rId2"/>
          <a:stretch>
            <a:fillRect/>
          </a:stretch>
        </p:blipFill>
        <p:spPr>
          <a:xfrm>
            <a:off x="1524000" y="2590800"/>
            <a:ext cx="5791200" cy="3028950"/>
          </a:xfrm>
          <a:prstGeom prst="rect">
            <a:avLst/>
          </a:prstGeom>
        </p:spPr>
      </p:pic>
    </p:spTree>
    <p:extLst>
      <p:ext uri="{BB962C8B-B14F-4D97-AF65-F5344CB8AC3E}">
        <p14:creationId xmlns:p14="http://schemas.microsoft.com/office/powerpoint/2010/main" val="78969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My Favorite Story/Poem/Song 3 pts</a:t>
            </a:r>
          </a:p>
        </p:txBody>
      </p:sp>
      <p:sp>
        <p:nvSpPr>
          <p:cNvPr id="3" name="Content Placeholder 2"/>
          <p:cNvSpPr>
            <a:spLocks noGrp="1"/>
          </p:cNvSpPr>
          <p:nvPr>
            <p:ph idx="1"/>
          </p:nvPr>
        </p:nvSpPr>
        <p:spPr/>
        <p:txBody>
          <a:bodyPr/>
          <a:lstStyle/>
          <a:p>
            <a:r>
              <a:rPr lang="en-US" dirty="0"/>
              <a:t>Create a story, poem or song about your element’s life.</a:t>
            </a:r>
          </a:p>
          <a:p>
            <a:r>
              <a:rPr lang="en-US" dirty="0"/>
              <a:t>It may be  funny and should be appropriate but MUST be applicable to your elements uses or behaviors.</a:t>
            </a:r>
          </a:p>
          <a:p>
            <a:r>
              <a:rPr lang="en-US" dirty="0"/>
              <a:t>It must contain at least 5-8 sentences (for the story) or 5- 8 lines (for the poem or song).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a:t>POEM</a:t>
            </a:r>
          </a:p>
        </p:txBody>
      </p:sp>
      <p:sp>
        <p:nvSpPr>
          <p:cNvPr id="3" name="Content Placeholder 2"/>
          <p:cNvSpPr>
            <a:spLocks noGrp="1"/>
          </p:cNvSpPr>
          <p:nvPr>
            <p:ph idx="1"/>
          </p:nvPr>
        </p:nvSpPr>
        <p:spPr>
          <a:xfrm>
            <a:off x="457200" y="1066800"/>
            <a:ext cx="8229600" cy="5059363"/>
          </a:xfrm>
        </p:spPr>
        <p:txBody>
          <a:bodyPr>
            <a:noAutofit/>
          </a:bodyPr>
          <a:lstStyle/>
          <a:p>
            <a:pPr>
              <a:buNone/>
            </a:pPr>
            <a:r>
              <a:rPr lang="en-US" sz="4000" b="1" dirty="0"/>
              <a:t>				</a:t>
            </a:r>
            <a:r>
              <a:rPr lang="en-US" sz="4000" b="1" dirty="0">
                <a:solidFill>
                  <a:srgbClr val="FF0000"/>
                </a:solidFill>
              </a:rPr>
              <a:t>L</a:t>
            </a:r>
            <a:r>
              <a:rPr lang="en-US" sz="4000" dirty="0"/>
              <a:t>ightweight</a:t>
            </a:r>
          </a:p>
          <a:p>
            <a:pPr>
              <a:buNone/>
            </a:pPr>
            <a:r>
              <a:rPr lang="en-US" sz="4000" b="1" dirty="0"/>
              <a:t>				</a:t>
            </a:r>
            <a:r>
              <a:rPr lang="en-US" sz="4000" b="1" dirty="0">
                <a:solidFill>
                  <a:srgbClr val="FF0000"/>
                </a:solidFill>
              </a:rPr>
              <a:t>I</a:t>
            </a:r>
            <a:r>
              <a:rPr lang="en-US" sz="4000" dirty="0"/>
              <a:t>n petalite</a:t>
            </a:r>
          </a:p>
          <a:p>
            <a:pPr>
              <a:buNone/>
            </a:pPr>
            <a:r>
              <a:rPr lang="en-US" sz="4000" b="1" dirty="0"/>
              <a:t>			  </a:t>
            </a:r>
            <a:r>
              <a:rPr lang="en-US" sz="4000" dirty="0" err="1"/>
              <a:t>Bat</a:t>
            </a:r>
            <a:r>
              <a:rPr lang="en-US" sz="4000" b="1" dirty="0" err="1">
                <a:solidFill>
                  <a:srgbClr val="FF0000"/>
                </a:solidFill>
              </a:rPr>
              <a:t>T</a:t>
            </a:r>
            <a:r>
              <a:rPr lang="en-US" sz="4000" dirty="0" err="1"/>
              <a:t>eries</a:t>
            </a:r>
            <a:endParaRPr lang="en-US" sz="4000" dirty="0"/>
          </a:p>
          <a:p>
            <a:pPr>
              <a:buNone/>
            </a:pPr>
            <a:r>
              <a:rPr lang="en-US" sz="4000" dirty="0"/>
              <a:t>			    </a:t>
            </a:r>
            <a:r>
              <a:rPr lang="en-US" sz="4000" dirty="0" err="1"/>
              <a:t>Jo</a:t>
            </a:r>
            <a:r>
              <a:rPr lang="en-US" sz="4000" b="1" dirty="0" err="1">
                <a:solidFill>
                  <a:srgbClr val="FF0000"/>
                </a:solidFill>
              </a:rPr>
              <a:t>H</a:t>
            </a:r>
            <a:r>
              <a:rPr lang="en-US" sz="4000" dirty="0" err="1"/>
              <a:t>an</a:t>
            </a:r>
            <a:r>
              <a:rPr lang="en-US" sz="4000" dirty="0"/>
              <a:t> </a:t>
            </a:r>
            <a:r>
              <a:rPr lang="en-US" sz="4000" dirty="0" err="1"/>
              <a:t>Arfvedson</a:t>
            </a:r>
            <a:endParaRPr lang="en-US" sz="4000" dirty="0"/>
          </a:p>
          <a:p>
            <a:pPr>
              <a:buNone/>
            </a:pPr>
            <a:r>
              <a:rPr lang="en-US" sz="4000" b="1" dirty="0"/>
              <a:t>	  </a:t>
            </a:r>
            <a:r>
              <a:rPr lang="en-US" sz="4000" dirty="0"/>
              <a:t>Reactive</a:t>
            </a:r>
            <a:r>
              <a:rPr lang="en-US" sz="4000" b="1" dirty="0"/>
              <a:t> </a:t>
            </a:r>
            <a:r>
              <a:rPr lang="en-US" sz="4000" dirty="0" err="1"/>
              <a:t>w</a:t>
            </a:r>
            <a:r>
              <a:rPr lang="en-US" sz="4000" b="1" dirty="0" err="1">
                <a:solidFill>
                  <a:srgbClr val="FF0000"/>
                </a:solidFill>
              </a:rPr>
              <a:t>I</a:t>
            </a:r>
            <a:r>
              <a:rPr lang="en-US" sz="4000" dirty="0" err="1"/>
              <a:t>th</a:t>
            </a:r>
            <a:r>
              <a:rPr lang="en-US" sz="4000" dirty="0"/>
              <a:t> water</a:t>
            </a:r>
          </a:p>
          <a:p>
            <a:pPr>
              <a:buNone/>
            </a:pPr>
            <a:r>
              <a:rPr lang="en-US" sz="4000" b="1" dirty="0"/>
              <a:t>		   </a:t>
            </a:r>
            <a:r>
              <a:rPr lang="en-US" sz="4000" dirty="0"/>
              <a:t>Mined </a:t>
            </a:r>
            <a:r>
              <a:rPr lang="en-US" sz="4000" b="1" dirty="0">
                <a:solidFill>
                  <a:srgbClr val="FF0000"/>
                </a:solidFill>
              </a:rPr>
              <a:t>U</a:t>
            </a:r>
            <a:r>
              <a:rPr lang="en-US" sz="4000" dirty="0"/>
              <a:t>nder</a:t>
            </a:r>
            <a:r>
              <a:rPr lang="en-US" sz="4000" b="1" dirty="0"/>
              <a:t> </a:t>
            </a:r>
            <a:r>
              <a:rPr lang="en-US" sz="4000" dirty="0"/>
              <a:t>ground</a:t>
            </a:r>
            <a:r>
              <a:rPr lang="en-US" sz="4000" b="1" dirty="0"/>
              <a:t>	 </a:t>
            </a:r>
          </a:p>
          <a:p>
            <a:pPr>
              <a:buNone/>
            </a:pPr>
            <a:r>
              <a:rPr lang="en-US" sz="4000" b="1" dirty="0"/>
              <a:t>			       </a:t>
            </a:r>
            <a:r>
              <a:rPr lang="en-US" sz="4000" b="1" dirty="0">
                <a:solidFill>
                  <a:srgbClr val="FF0000"/>
                </a:solidFill>
              </a:rPr>
              <a:t>M</a:t>
            </a:r>
            <a:r>
              <a:rPr lang="en-US" sz="4000" b="1" dirty="0"/>
              <a:t> </a:t>
            </a:r>
            <a:r>
              <a:rPr lang="en-US" sz="4000" dirty="0" err="1"/>
              <a:t>etal</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pPr algn="ctr">
              <a:buNone/>
            </a:pPr>
            <a:r>
              <a:rPr lang="en-US" dirty="0"/>
              <a:t>The Story of Me</a:t>
            </a:r>
          </a:p>
          <a:p>
            <a:pPr>
              <a:buNone/>
            </a:pPr>
            <a:r>
              <a:rPr lang="en-US" dirty="0"/>
              <a:t>	For a baby, I’m actually really old.  I’ve actually been around almost since the Big Bang.  You can usually find baby elements like me paired up in a compound, because I’m highly reactive.  I’m reactive because I love to share my single electron and become a </a:t>
            </a:r>
            <a:r>
              <a:rPr lang="en-US" dirty="0" err="1"/>
              <a:t>cation</a:t>
            </a:r>
            <a:r>
              <a:rPr lang="en-US" dirty="0"/>
              <a:t>.  I’m a giver, that’s what I do!  I’m an old softie, so soft that you could cut me with a knife, but please don’t do that because I oxidize quickly.  You can usually find me around the rocks (in the Earth’s crust) or near the oceans.  Babies like me don’t come along every day, because I’m only the 25</a:t>
            </a:r>
            <a:r>
              <a:rPr lang="en-US" baseline="30000" dirty="0"/>
              <a:t>th</a:t>
            </a:r>
            <a:r>
              <a:rPr lang="en-US" dirty="0"/>
              <a:t> most abundant element.  I am really popular though, because of my usefulness in the medical field, batteries used in electronics, and as a lubricant for manufacturing!</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Baby Picture 2.5 pts.</a:t>
            </a:r>
          </a:p>
        </p:txBody>
      </p:sp>
      <p:sp>
        <p:nvSpPr>
          <p:cNvPr id="3" name="Content Placeholder 2"/>
          <p:cNvSpPr>
            <a:spLocks noGrp="1"/>
          </p:cNvSpPr>
          <p:nvPr>
            <p:ph idx="1"/>
          </p:nvPr>
        </p:nvSpPr>
        <p:spPr/>
        <p:txBody>
          <a:bodyPr/>
          <a:lstStyle/>
          <a:p>
            <a:r>
              <a:rPr lang="en-US" dirty="0"/>
              <a:t>Create a picture of a baby</a:t>
            </a:r>
          </a:p>
          <a:p>
            <a:pPr lvl="1"/>
            <a:r>
              <a:rPr lang="en-US" dirty="0"/>
              <a:t>Make sure your baby also has a body!</a:t>
            </a:r>
          </a:p>
          <a:p>
            <a:r>
              <a:rPr lang="en-US" dirty="0"/>
              <a:t>The baby needs to have a drawing of your element’s atomic structure on their shirt </a:t>
            </a:r>
            <a:r>
              <a:rPr lang="en-US" sz="2400" dirty="0"/>
              <a:t>(use your handout for help)</a:t>
            </a:r>
          </a:p>
          <a:p>
            <a:r>
              <a:rPr lang="en-US" dirty="0"/>
              <a:t>Be sure to label your element and list its protons, neutrons &amp; electrons in the correct amounts.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by.jpg"/>
          <p:cNvPicPr>
            <a:picLocks noChangeAspect="1"/>
          </p:cNvPicPr>
          <p:nvPr/>
        </p:nvPicPr>
        <p:blipFill>
          <a:blip r:embed="rId2" cstate="print"/>
          <a:stretch>
            <a:fillRect/>
          </a:stretch>
        </p:blipFill>
        <p:spPr>
          <a:xfrm>
            <a:off x="2362200" y="152400"/>
            <a:ext cx="4075611" cy="3962400"/>
          </a:xfrm>
          <a:prstGeom prst="rect">
            <a:avLst/>
          </a:prstGeom>
        </p:spPr>
      </p:pic>
      <p:pic>
        <p:nvPicPr>
          <p:cNvPr id="25603" name="Picture 3"/>
          <p:cNvPicPr>
            <a:picLocks noChangeAspect="1" noChangeArrowheads="1"/>
          </p:cNvPicPr>
          <p:nvPr/>
        </p:nvPicPr>
        <p:blipFill>
          <a:blip r:embed="rId3" cstate="print"/>
          <a:stretch>
            <a:fillRect/>
          </a:stretch>
        </p:blipFill>
        <p:spPr bwMode="auto">
          <a:xfrm>
            <a:off x="2057400" y="3334190"/>
            <a:ext cx="4419048" cy="3523810"/>
          </a:xfrm>
          <a:prstGeom prst="rect">
            <a:avLst/>
          </a:prstGeom>
          <a:noFill/>
          <a:ln>
            <a:noFill/>
          </a:ln>
        </p:spPr>
      </p:pic>
      <p:pic>
        <p:nvPicPr>
          <p:cNvPr id="25606" name="Picture 6"/>
          <p:cNvPicPr>
            <a:picLocks noChangeAspect="1" noChangeArrowheads="1"/>
          </p:cNvPicPr>
          <p:nvPr/>
        </p:nvPicPr>
        <p:blipFill>
          <a:blip r:embed="rId4" cstate="print"/>
          <a:srcRect/>
          <a:stretch>
            <a:fillRect/>
          </a:stretch>
        </p:blipFill>
        <p:spPr bwMode="auto">
          <a:xfrm>
            <a:off x="3352800" y="3962400"/>
            <a:ext cx="1704975" cy="1857375"/>
          </a:xfrm>
          <a:prstGeom prst="rect">
            <a:avLst/>
          </a:prstGeom>
          <a:noFill/>
          <a:ln w="9525">
            <a:noFill/>
            <a:miter lim="800000"/>
            <a:headEnd/>
            <a:tailEnd/>
          </a:ln>
        </p:spPr>
      </p:pic>
      <p:sp>
        <p:nvSpPr>
          <p:cNvPr id="9" name="TextBox 8"/>
          <p:cNvSpPr txBox="1"/>
          <p:nvPr/>
        </p:nvSpPr>
        <p:spPr>
          <a:xfrm>
            <a:off x="3886200" y="5791200"/>
            <a:ext cx="990600" cy="646331"/>
          </a:xfrm>
          <a:prstGeom prst="rect">
            <a:avLst/>
          </a:prstGeom>
          <a:noFill/>
        </p:spPr>
        <p:txBody>
          <a:bodyPr wrap="square" rtlCol="0">
            <a:spAutoFit/>
          </a:bodyPr>
          <a:lstStyle/>
          <a:p>
            <a:r>
              <a:rPr lang="en-US" sz="1200" dirty="0"/>
              <a:t>Protons      3</a:t>
            </a:r>
          </a:p>
          <a:p>
            <a:r>
              <a:rPr lang="en-US" sz="1200" dirty="0"/>
              <a:t>Neutrons   4</a:t>
            </a:r>
          </a:p>
          <a:p>
            <a:r>
              <a:rPr lang="en-US" sz="1200" dirty="0"/>
              <a:t>Electrons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When I Grow Up 2.5 pts.</a:t>
            </a:r>
          </a:p>
        </p:txBody>
      </p:sp>
      <p:sp>
        <p:nvSpPr>
          <p:cNvPr id="3" name="Content Placeholder 2"/>
          <p:cNvSpPr>
            <a:spLocks noGrp="1"/>
          </p:cNvSpPr>
          <p:nvPr>
            <p:ph idx="1"/>
          </p:nvPr>
        </p:nvSpPr>
        <p:spPr/>
        <p:txBody>
          <a:bodyPr/>
          <a:lstStyle/>
          <a:p>
            <a:r>
              <a:rPr lang="en-US" dirty="0"/>
              <a:t>In a paragraph of 8 sentences or more, explain the following:</a:t>
            </a:r>
          </a:p>
          <a:p>
            <a:pPr lvl="1"/>
            <a:r>
              <a:rPr lang="en-US" dirty="0"/>
              <a:t>Career choice (what is your element going to be used for)</a:t>
            </a:r>
          </a:p>
          <a:p>
            <a:pPr lvl="1"/>
            <a:r>
              <a:rPr lang="en-US" dirty="0"/>
              <a:t>A picture of the career (use a different picture than the one used for the cover) </a:t>
            </a:r>
          </a:p>
          <a:p>
            <a:pPr lvl="1"/>
            <a:r>
              <a:rPr lang="en-US" dirty="0"/>
              <a:t>Explain it in the 1</a:t>
            </a:r>
            <a:r>
              <a:rPr lang="en-US" baseline="30000" dirty="0"/>
              <a:t>st</a:t>
            </a:r>
            <a:r>
              <a:rPr lang="en-US" dirty="0"/>
              <a:t> person</a:t>
            </a:r>
          </a:p>
          <a:p>
            <a:pPr lvl="1">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Lithium</a:t>
            </a:r>
          </a:p>
        </p:txBody>
      </p:sp>
      <p:sp>
        <p:nvSpPr>
          <p:cNvPr id="3" name="Content Placeholder 2"/>
          <p:cNvSpPr>
            <a:spLocks noGrp="1"/>
          </p:cNvSpPr>
          <p:nvPr>
            <p:ph idx="1"/>
          </p:nvPr>
        </p:nvSpPr>
        <p:spPr/>
        <p:txBody>
          <a:bodyPr>
            <a:normAutofit fontScale="85000" lnSpcReduction="20000"/>
          </a:bodyPr>
          <a:lstStyle/>
          <a:p>
            <a:pPr>
              <a:buNone/>
            </a:pPr>
            <a:r>
              <a:rPr lang="en-US" dirty="0"/>
              <a:t>		When I grow up I want to be used in Lithium-ion batteries. I live in Bolivia now and I am waiting for the scientists to mine me and bring me to Europe where I will be used in hybrid and electric cars.</a:t>
            </a:r>
          </a:p>
          <a:p>
            <a:pPr>
              <a:buNone/>
            </a:pPr>
            <a:r>
              <a:rPr lang="en-US" dirty="0"/>
              <a:t>		In the past, Lithium was used for mood stabilizing drugs and thermonuclear weapons. Now </a:t>
            </a:r>
            <a:r>
              <a:rPr lang="en-US" dirty="0" err="1"/>
              <a:t>Blackeberrys</a:t>
            </a:r>
            <a:r>
              <a:rPr lang="en-US" dirty="0"/>
              <a:t>, electronic devices and the automotive industry need my mineral more.</a:t>
            </a:r>
          </a:p>
          <a:p>
            <a:pPr>
              <a:buNone/>
            </a:pPr>
            <a:r>
              <a:rPr lang="en-US" dirty="0"/>
              <a:t>		Lithium is lighter than nickel and stores more energy. Governments are fighting to purchase me now. I hope to go to Mitsubishi and be used in one of their electric cars some day.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Family Tree 2.5 pts.</a:t>
            </a:r>
          </a:p>
        </p:txBody>
      </p:sp>
      <p:sp>
        <p:nvSpPr>
          <p:cNvPr id="3" name="Content Placeholder 2"/>
          <p:cNvSpPr>
            <a:spLocks noGrp="1"/>
          </p:cNvSpPr>
          <p:nvPr>
            <p:ph idx="1"/>
          </p:nvPr>
        </p:nvSpPr>
        <p:spPr/>
        <p:txBody>
          <a:bodyPr/>
          <a:lstStyle/>
          <a:p>
            <a:r>
              <a:rPr lang="en-US" dirty="0"/>
              <a:t>Create a family tree to place the following information.</a:t>
            </a:r>
          </a:p>
          <a:p>
            <a:pPr lvl="1"/>
            <a:r>
              <a:rPr lang="en-US" dirty="0"/>
              <a:t>Family name (name of the group it belongs to alkali metals, halogens, etc.)</a:t>
            </a:r>
          </a:p>
          <a:p>
            <a:pPr lvl="1"/>
            <a:r>
              <a:rPr lang="en-US" dirty="0"/>
              <a:t>Brothers and sisters(names of the other elements in the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In this project you will adopt an element from the periodic table.</a:t>
            </a:r>
          </a:p>
          <a:p>
            <a:r>
              <a:rPr lang="en-US" dirty="0"/>
              <a:t>As the proud new parent of your element, you will create a baby book (using PowerPoint) to remember each stage of your element’s life. </a:t>
            </a:r>
          </a:p>
          <a:p>
            <a:r>
              <a:rPr lang="en-US" dirty="0"/>
              <a:t>This counts as a project grade. Pay special attention to the required details so you don’t lose points.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2000"/>
          </a:xfrm>
        </p:spPr>
        <p:txBody>
          <a:bodyPr/>
          <a:lstStyle/>
          <a:p>
            <a:r>
              <a:rPr lang="en-US" u="sng" dirty="0"/>
              <a:t>Family Tree examples</a:t>
            </a:r>
          </a:p>
        </p:txBody>
      </p:sp>
      <p:pic>
        <p:nvPicPr>
          <p:cNvPr id="6" name="Picture 5" descr="family_tree.gif"/>
          <p:cNvPicPr>
            <a:picLocks noChangeAspect="1"/>
          </p:cNvPicPr>
          <p:nvPr/>
        </p:nvPicPr>
        <p:blipFill>
          <a:blip r:embed="rId2" cstate="print"/>
          <a:stretch>
            <a:fillRect/>
          </a:stretch>
        </p:blipFill>
        <p:spPr>
          <a:xfrm rot="5400000">
            <a:off x="719478" y="3290622"/>
            <a:ext cx="3228900" cy="3905856"/>
          </a:xfrm>
          <a:prstGeom prst="rect">
            <a:avLst/>
          </a:prstGeom>
        </p:spPr>
      </p:pic>
      <p:pic>
        <p:nvPicPr>
          <p:cNvPr id="7" name="Picture 6" descr="family-tree.gif"/>
          <p:cNvPicPr>
            <a:picLocks noChangeAspect="1"/>
          </p:cNvPicPr>
          <p:nvPr/>
        </p:nvPicPr>
        <p:blipFill>
          <a:blip r:embed="rId3" cstate="print"/>
          <a:stretch>
            <a:fillRect/>
          </a:stretch>
        </p:blipFill>
        <p:spPr>
          <a:xfrm>
            <a:off x="0" y="457200"/>
            <a:ext cx="4343005" cy="3352800"/>
          </a:xfrm>
          <a:prstGeom prst="rect">
            <a:avLst/>
          </a:prstGeom>
        </p:spPr>
      </p:pic>
      <p:pic>
        <p:nvPicPr>
          <p:cNvPr id="8" name="Picture 7" descr="Heinz%20Picture%20Family%20Tree.png"/>
          <p:cNvPicPr>
            <a:picLocks noChangeAspect="1"/>
          </p:cNvPicPr>
          <p:nvPr/>
        </p:nvPicPr>
        <p:blipFill>
          <a:blip r:embed="rId4" cstate="print"/>
          <a:stretch>
            <a:fillRect/>
          </a:stretch>
        </p:blipFill>
        <p:spPr>
          <a:xfrm>
            <a:off x="4343400" y="762000"/>
            <a:ext cx="3276600" cy="3276600"/>
          </a:xfrm>
          <a:prstGeom prst="rect">
            <a:avLst/>
          </a:prstGeom>
        </p:spPr>
      </p:pic>
      <p:pic>
        <p:nvPicPr>
          <p:cNvPr id="5" name="Picture 4" descr="familytree2.gif"/>
          <p:cNvPicPr>
            <a:picLocks noChangeAspect="1"/>
          </p:cNvPicPr>
          <p:nvPr/>
        </p:nvPicPr>
        <p:blipFill>
          <a:blip r:embed="rId5" cstate="print"/>
          <a:stretch>
            <a:fillRect/>
          </a:stretch>
        </p:blipFill>
        <p:spPr>
          <a:xfrm>
            <a:off x="5638800" y="2895600"/>
            <a:ext cx="3214254" cy="4419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milytree2.gif"/>
          <p:cNvPicPr>
            <a:picLocks noChangeAspect="1"/>
          </p:cNvPicPr>
          <p:nvPr/>
        </p:nvPicPr>
        <p:blipFill>
          <a:blip r:embed="rId2" cstate="print"/>
          <a:stretch>
            <a:fillRect/>
          </a:stretch>
        </p:blipFill>
        <p:spPr>
          <a:xfrm>
            <a:off x="2209800" y="0"/>
            <a:ext cx="4987636" cy="6858000"/>
          </a:xfrm>
          <a:prstGeom prst="rect">
            <a:avLst/>
          </a:prstGeom>
        </p:spPr>
      </p:pic>
      <p:sp>
        <p:nvSpPr>
          <p:cNvPr id="4" name="TextBox 3"/>
          <p:cNvSpPr txBox="1"/>
          <p:nvPr/>
        </p:nvSpPr>
        <p:spPr>
          <a:xfrm>
            <a:off x="2133600" y="3505200"/>
            <a:ext cx="1143000" cy="369332"/>
          </a:xfrm>
          <a:prstGeom prst="rect">
            <a:avLst/>
          </a:prstGeom>
          <a:noFill/>
        </p:spPr>
        <p:txBody>
          <a:bodyPr wrap="square" rtlCol="0">
            <a:spAutoFit/>
          </a:bodyPr>
          <a:lstStyle/>
          <a:p>
            <a:r>
              <a:rPr lang="en-US" dirty="0"/>
              <a:t>Hydrogen</a:t>
            </a:r>
          </a:p>
        </p:txBody>
      </p:sp>
      <p:sp>
        <p:nvSpPr>
          <p:cNvPr id="5" name="TextBox 4"/>
          <p:cNvSpPr txBox="1"/>
          <p:nvPr/>
        </p:nvSpPr>
        <p:spPr>
          <a:xfrm>
            <a:off x="3352800" y="3505200"/>
            <a:ext cx="990600" cy="369332"/>
          </a:xfrm>
          <a:prstGeom prst="rect">
            <a:avLst/>
          </a:prstGeom>
          <a:noFill/>
        </p:spPr>
        <p:txBody>
          <a:bodyPr wrap="square" rtlCol="0">
            <a:spAutoFit/>
          </a:bodyPr>
          <a:lstStyle/>
          <a:p>
            <a:r>
              <a:rPr lang="en-US" dirty="0"/>
              <a:t>Sodium</a:t>
            </a:r>
          </a:p>
        </p:txBody>
      </p:sp>
      <p:sp>
        <p:nvSpPr>
          <p:cNvPr id="6" name="TextBox 5"/>
          <p:cNvSpPr txBox="1"/>
          <p:nvPr/>
        </p:nvSpPr>
        <p:spPr>
          <a:xfrm>
            <a:off x="4800600" y="3505200"/>
            <a:ext cx="1143000" cy="369332"/>
          </a:xfrm>
          <a:prstGeom prst="rect">
            <a:avLst/>
          </a:prstGeom>
          <a:noFill/>
        </p:spPr>
        <p:txBody>
          <a:bodyPr wrap="square" rtlCol="0">
            <a:spAutoFit/>
          </a:bodyPr>
          <a:lstStyle/>
          <a:p>
            <a:r>
              <a:rPr lang="en-US" dirty="0"/>
              <a:t>Potassium</a:t>
            </a:r>
          </a:p>
        </p:txBody>
      </p:sp>
      <p:sp>
        <p:nvSpPr>
          <p:cNvPr id="7" name="TextBox 6"/>
          <p:cNvSpPr txBox="1"/>
          <p:nvPr/>
        </p:nvSpPr>
        <p:spPr>
          <a:xfrm>
            <a:off x="5867400" y="3505200"/>
            <a:ext cx="1163357" cy="369332"/>
          </a:xfrm>
          <a:prstGeom prst="rect">
            <a:avLst/>
          </a:prstGeom>
          <a:noFill/>
        </p:spPr>
        <p:txBody>
          <a:bodyPr wrap="square" rtlCol="0">
            <a:spAutoFit/>
          </a:bodyPr>
          <a:lstStyle/>
          <a:p>
            <a:r>
              <a:rPr lang="en-US" dirty="0"/>
              <a:t>Rubidium</a:t>
            </a:r>
          </a:p>
        </p:txBody>
      </p:sp>
      <p:sp>
        <p:nvSpPr>
          <p:cNvPr id="8" name="TextBox 7"/>
          <p:cNvSpPr txBox="1"/>
          <p:nvPr/>
        </p:nvSpPr>
        <p:spPr>
          <a:xfrm flipH="1">
            <a:off x="2484118" y="4953000"/>
            <a:ext cx="1249681" cy="369332"/>
          </a:xfrm>
          <a:prstGeom prst="rect">
            <a:avLst/>
          </a:prstGeom>
          <a:noFill/>
        </p:spPr>
        <p:txBody>
          <a:bodyPr wrap="square" rtlCol="0">
            <a:spAutoFit/>
          </a:bodyPr>
          <a:lstStyle/>
          <a:p>
            <a:r>
              <a:rPr lang="en-US" dirty="0"/>
              <a:t>Cesium</a:t>
            </a:r>
          </a:p>
        </p:txBody>
      </p:sp>
      <p:sp>
        <p:nvSpPr>
          <p:cNvPr id="9" name="TextBox 8"/>
          <p:cNvSpPr txBox="1"/>
          <p:nvPr/>
        </p:nvSpPr>
        <p:spPr>
          <a:xfrm>
            <a:off x="5410200" y="4876800"/>
            <a:ext cx="1295400" cy="369332"/>
          </a:xfrm>
          <a:prstGeom prst="rect">
            <a:avLst/>
          </a:prstGeom>
          <a:noFill/>
        </p:spPr>
        <p:txBody>
          <a:bodyPr wrap="square" rtlCol="0">
            <a:spAutoFit/>
          </a:bodyPr>
          <a:lstStyle/>
          <a:p>
            <a:r>
              <a:rPr lang="en-US" dirty="0"/>
              <a:t>Francium</a:t>
            </a:r>
          </a:p>
        </p:txBody>
      </p:sp>
      <p:sp>
        <p:nvSpPr>
          <p:cNvPr id="10" name="TextBox 9"/>
          <p:cNvSpPr txBox="1"/>
          <p:nvPr/>
        </p:nvSpPr>
        <p:spPr>
          <a:xfrm>
            <a:off x="3886200" y="5715000"/>
            <a:ext cx="893193" cy="369332"/>
          </a:xfrm>
          <a:prstGeom prst="rect">
            <a:avLst/>
          </a:prstGeom>
          <a:noFill/>
        </p:spPr>
        <p:txBody>
          <a:bodyPr wrap="none" rtlCol="0">
            <a:spAutoFit/>
          </a:bodyPr>
          <a:lstStyle/>
          <a:p>
            <a:r>
              <a:rPr lang="en-US" dirty="0"/>
              <a:t>Lithium</a:t>
            </a:r>
          </a:p>
        </p:txBody>
      </p:sp>
      <p:sp>
        <p:nvSpPr>
          <p:cNvPr id="11" name="TextBox 10"/>
          <p:cNvSpPr txBox="1"/>
          <p:nvPr/>
        </p:nvSpPr>
        <p:spPr>
          <a:xfrm>
            <a:off x="2057400" y="228600"/>
            <a:ext cx="5486400" cy="584775"/>
          </a:xfrm>
          <a:prstGeom prst="rect">
            <a:avLst/>
          </a:prstGeom>
          <a:noFill/>
        </p:spPr>
        <p:txBody>
          <a:bodyPr wrap="square" rtlCol="0">
            <a:spAutoFit/>
          </a:bodyPr>
          <a:lstStyle/>
          <a:p>
            <a:r>
              <a:rPr lang="en-US" sz="3200" dirty="0"/>
              <a:t>The Alkali Metal Family, Group 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EDF7C-E7DC-504A-B1E1-3BDF28619730}"/>
              </a:ext>
            </a:extLst>
          </p:cNvPr>
          <p:cNvSpPr>
            <a:spLocks noGrp="1"/>
          </p:cNvSpPr>
          <p:nvPr>
            <p:ph type="title"/>
          </p:nvPr>
        </p:nvSpPr>
        <p:spPr/>
        <p:txBody>
          <a:bodyPr/>
          <a:lstStyle/>
          <a:p>
            <a:r>
              <a:rPr lang="en-US" dirty="0"/>
              <a:t>Address- 1.25 pts</a:t>
            </a:r>
          </a:p>
        </p:txBody>
      </p:sp>
      <p:sp>
        <p:nvSpPr>
          <p:cNvPr id="3" name="Content Placeholder 2">
            <a:extLst>
              <a:ext uri="{FF2B5EF4-FFF2-40B4-BE49-F238E27FC236}">
                <a16:creationId xmlns:a16="http://schemas.microsoft.com/office/drawing/2014/main" id="{561B600F-55E0-D84C-97A3-4D94BE672187}"/>
              </a:ext>
            </a:extLst>
          </p:cNvPr>
          <p:cNvSpPr>
            <a:spLocks noGrp="1"/>
          </p:cNvSpPr>
          <p:nvPr>
            <p:ph idx="1"/>
          </p:nvPr>
        </p:nvSpPr>
        <p:spPr/>
        <p:txBody>
          <a:bodyPr/>
          <a:lstStyle/>
          <a:p>
            <a:r>
              <a:rPr lang="en-US" dirty="0"/>
              <a:t>Create an address using the following information:</a:t>
            </a:r>
          </a:p>
          <a:p>
            <a:pPr lvl="1"/>
            <a:r>
              <a:rPr lang="en-US" dirty="0"/>
              <a:t>Period (on periodic table of elements)</a:t>
            </a:r>
          </a:p>
          <a:p>
            <a:pPr lvl="1"/>
            <a:r>
              <a:rPr lang="en-US" dirty="0"/>
              <a:t>Discoverer’s last name</a:t>
            </a:r>
          </a:p>
          <a:p>
            <a:pPr lvl="1"/>
            <a:r>
              <a:rPr lang="en-US" dirty="0"/>
              <a:t>Drive, street, avenue, court, lane, etc.</a:t>
            </a:r>
          </a:p>
          <a:p>
            <a:pPr lvl="1"/>
            <a:endParaRPr lang="en-US" dirty="0"/>
          </a:p>
          <a:p>
            <a:r>
              <a:rPr lang="en-US" dirty="0"/>
              <a:t>EX. 2 </a:t>
            </a:r>
            <a:r>
              <a:rPr lang="en-US" dirty="0" err="1"/>
              <a:t>Arfwedson</a:t>
            </a:r>
            <a:r>
              <a:rPr lang="en-US" dirty="0"/>
              <a:t> St.</a:t>
            </a:r>
          </a:p>
        </p:txBody>
      </p:sp>
    </p:spTree>
    <p:extLst>
      <p:ext uri="{BB962C8B-B14F-4D97-AF65-F5344CB8AC3E}">
        <p14:creationId xmlns:p14="http://schemas.microsoft.com/office/powerpoint/2010/main" val="1636501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6C44-DEA7-B947-B0E3-B0361BF2949C}"/>
              </a:ext>
            </a:extLst>
          </p:cNvPr>
          <p:cNvSpPr>
            <a:spLocks noGrp="1"/>
          </p:cNvSpPr>
          <p:nvPr>
            <p:ph type="title"/>
          </p:nvPr>
        </p:nvSpPr>
        <p:spPr/>
        <p:txBody>
          <a:bodyPr>
            <a:normAutofit fontScale="90000"/>
          </a:bodyPr>
          <a:lstStyle/>
          <a:p>
            <a:r>
              <a:rPr lang="en-US" dirty="0"/>
              <a:t>Physical Description (props)- 1.25 pts</a:t>
            </a:r>
          </a:p>
        </p:txBody>
      </p:sp>
      <p:sp>
        <p:nvSpPr>
          <p:cNvPr id="3" name="Content Placeholder 2">
            <a:extLst>
              <a:ext uri="{FF2B5EF4-FFF2-40B4-BE49-F238E27FC236}">
                <a16:creationId xmlns:a16="http://schemas.microsoft.com/office/drawing/2014/main" id="{A929A75B-7DCC-C44C-A816-36B814D3DD2D}"/>
              </a:ext>
            </a:extLst>
          </p:cNvPr>
          <p:cNvSpPr>
            <a:spLocks noGrp="1"/>
          </p:cNvSpPr>
          <p:nvPr>
            <p:ph idx="1"/>
          </p:nvPr>
        </p:nvSpPr>
        <p:spPr/>
        <p:txBody>
          <a:bodyPr/>
          <a:lstStyle/>
          <a:p>
            <a:r>
              <a:rPr lang="en-US" dirty="0"/>
              <a:t>Describe physical properties of your element </a:t>
            </a:r>
          </a:p>
          <a:p>
            <a:pPr lvl="1"/>
            <a:r>
              <a:rPr lang="en-US" dirty="0"/>
              <a:t>Malleability</a:t>
            </a:r>
          </a:p>
          <a:p>
            <a:pPr lvl="1"/>
            <a:r>
              <a:rPr lang="en-US" dirty="0"/>
              <a:t>Ductility</a:t>
            </a:r>
          </a:p>
          <a:p>
            <a:pPr lvl="1"/>
            <a:r>
              <a:rPr lang="en-US" dirty="0"/>
              <a:t>Conductivity</a:t>
            </a:r>
          </a:p>
          <a:p>
            <a:pPr lvl="1"/>
            <a:r>
              <a:rPr lang="en-US" dirty="0"/>
              <a:t>Color</a:t>
            </a:r>
          </a:p>
          <a:p>
            <a:pPr lvl="1"/>
            <a:r>
              <a:rPr lang="en-US" dirty="0"/>
              <a:t>State of matter</a:t>
            </a:r>
          </a:p>
          <a:p>
            <a:pPr lvl="1"/>
            <a:r>
              <a:rPr lang="en-US" dirty="0"/>
              <a:t>Etc.</a:t>
            </a:r>
          </a:p>
        </p:txBody>
      </p:sp>
    </p:spTree>
    <p:extLst>
      <p:ext uri="{BB962C8B-B14F-4D97-AF65-F5344CB8AC3E}">
        <p14:creationId xmlns:p14="http://schemas.microsoft.com/office/powerpoint/2010/main" val="3215343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E13B-420A-2D43-9E6D-7CC93B9632E3}"/>
              </a:ext>
            </a:extLst>
          </p:cNvPr>
          <p:cNvSpPr>
            <a:spLocks noGrp="1"/>
          </p:cNvSpPr>
          <p:nvPr>
            <p:ph type="title"/>
          </p:nvPr>
        </p:nvSpPr>
        <p:spPr/>
        <p:txBody>
          <a:bodyPr/>
          <a:lstStyle/>
          <a:p>
            <a:r>
              <a:rPr lang="en-US" dirty="0"/>
              <a:t>Bohr Model (3.75 points)</a:t>
            </a:r>
          </a:p>
        </p:txBody>
      </p:sp>
      <p:sp>
        <p:nvSpPr>
          <p:cNvPr id="3" name="Content Placeholder 2">
            <a:extLst>
              <a:ext uri="{FF2B5EF4-FFF2-40B4-BE49-F238E27FC236}">
                <a16:creationId xmlns:a16="http://schemas.microsoft.com/office/drawing/2014/main" id="{829DB915-A84F-7B4C-ADDF-6E8D8E4DA09E}"/>
              </a:ext>
            </a:extLst>
          </p:cNvPr>
          <p:cNvSpPr>
            <a:spLocks noGrp="1"/>
          </p:cNvSpPr>
          <p:nvPr>
            <p:ph idx="1"/>
          </p:nvPr>
        </p:nvSpPr>
        <p:spPr>
          <a:xfrm>
            <a:off x="457200" y="1600200"/>
            <a:ext cx="8229600" cy="1143001"/>
          </a:xfrm>
        </p:spPr>
        <p:txBody>
          <a:bodyPr/>
          <a:lstStyle/>
          <a:p>
            <a:r>
              <a:rPr lang="en-US" dirty="0"/>
              <a:t>Include the Bohr Model of your element</a:t>
            </a:r>
          </a:p>
          <a:p>
            <a:pPr lvl="1"/>
            <a:r>
              <a:rPr lang="en-US" dirty="0"/>
              <a:t>Electrons, protons and neutrons</a:t>
            </a:r>
          </a:p>
          <a:p>
            <a:pPr marL="457200" lvl="1" indent="0">
              <a:buNone/>
            </a:pPr>
            <a:endParaRPr lang="en-US" dirty="0"/>
          </a:p>
        </p:txBody>
      </p:sp>
      <p:pic>
        <p:nvPicPr>
          <p:cNvPr id="4" name="Picture 3">
            <a:extLst>
              <a:ext uri="{FF2B5EF4-FFF2-40B4-BE49-F238E27FC236}">
                <a16:creationId xmlns:a16="http://schemas.microsoft.com/office/drawing/2014/main" id="{059D51D1-31E2-D64F-A0A5-5DAB745A20C8}"/>
              </a:ext>
            </a:extLst>
          </p:cNvPr>
          <p:cNvPicPr>
            <a:picLocks noChangeAspect="1"/>
          </p:cNvPicPr>
          <p:nvPr/>
        </p:nvPicPr>
        <p:blipFill>
          <a:blip r:embed="rId2"/>
          <a:stretch>
            <a:fillRect/>
          </a:stretch>
        </p:blipFill>
        <p:spPr>
          <a:xfrm>
            <a:off x="2312670" y="2896216"/>
            <a:ext cx="4518660" cy="3765550"/>
          </a:xfrm>
          <a:prstGeom prst="rect">
            <a:avLst/>
          </a:prstGeom>
        </p:spPr>
      </p:pic>
    </p:spTree>
    <p:extLst>
      <p:ext uri="{BB962C8B-B14F-4D97-AF65-F5344CB8AC3E}">
        <p14:creationId xmlns:p14="http://schemas.microsoft.com/office/powerpoint/2010/main" val="67653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How and When?</a:t>
            </a:r>
          </a:p>
        </p:txBody>
      </p:sp>
      <p:sp>
        <p:nvSpPr>
          <p:cNvPr id="3" name="Content Placeholder 2"/>
          <p:cNvSpPr>
            <a:spLocks noGrp="1"/>
          </p:cNvSpPr>
          <p:nvPr>
            <p:ph idx="1"/>
          </p:nvPr>
        </p:nvSpPr>
        <p:spPr>
          <a:xfrm>
            <a:off x="457200" y="1295400"/>
            <a:ext cx="8229600" cy="5029200"/>
          </a:xfrm>
        </p:spPr>
        <p:txBody>
          <a:bodyPr>
            <a:normAutofit/>
          </a:bodyPr>
          <a:lstStyle/>
          <a:p>
            <a:pPr marL="342900" lvl="1" indent="-342900">
              <a:buNone/>
            </a:pPr>
            <a:r>
              <a:rPr lang="en-US" sz="2000" dirty="0">
                <a:solidFill>
                  <a:srgbClr val="FF0000"/>
                </a:solidFill>
              </a:rPr>
              <a:t>When</a:t>
            </a:r>
            <a:r>
              <a:rPr lang="en-US" sz="2000" dirty="0"/>
              <a:t>:</a:t>
            </a:r>
          </a:p>
          <a:p>
            <a:pPr marL="342900" lvl="1" indent="-342900">
              <a:buFont typeface="Arial" pitchFamily="34" charset="0"/>
              <a:buChar char="•"/>
            </a:pPr>
            <a:r>
              <a:rPr lang="en-US" sz="2000" dirty="0"/>
              <a:t>Introduction 11/4 (A) &amp; 11/4 (B)</a:t>
            </a:r>
          </a:p>
          <a:p>
            <a:pPr marL="342900" lvl="1" indent="-342900">
              <a:buFont typeface="Arial" pitchFamily="34" charset="0"/>
              <a:buChar char="•"/>
            </a:pPr>
            <a:r>
              <a:rPr lang="en-US" sz="2000" dirty="0"/>
              <a:t>Class work – 11/10 (A) – 11/12 (B)*</a:t>
            </a:r>
          </a:p>
          <a:p>
            <a:pPr marL="342900" lvl="1" indent="-342900">
              <a:buFont typeface="Arial" pitchFamily="34" charset="0"/>
              <a:buChar char="•"/>
            </a:pPr>
            <a:r>
              <a:rPr lang="en-US" sz="2000" dirty="0"/>
              <a:t>Final Project due Date:  </a:t>
            </a:r>
          </a:p>
          <a:p>
            <a:pPr marL="1200150" lvl="3" indent="-342900"/>
            <a:r>
              <a:rPr lang="en-US" dirty="0"/>
              <a:t>Thursday, 11/19 (A) &amp; Friday, 11/20 (B)</a:t>
            </a:r>
          </a:p>
          <a:p>
            <a:pPr marL="0" indent="-400050"/>
            <a:r>
              <a:rPr lang="en-US" sz="2000" dirty="0"/>
              <a:t>Option presentation date:</a:t>
            </a:r>
          </a:p>
          <a:p>
            <a:pPr marL="1257300" lvl="3" indent="-400050"/>
            <a:r>
              <a:rPr lang="en-US" dirty="0"/>
              <a:t>Monday, 11/23 &amp; Tuesday, 11/24</a:t>
            </a:r>
          </a:p>
          <a:p>
            <a:pPr marL="342900" lvl="1" indent="-342900"/>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Process</a:t>
            </a:r>
          </a:p>
        </p:txBody>
      </p:sp>
      <p:sp>
        <p:nvSpPr>
          <p:cNvPr id="3" name="Content Placeholder 2"/>
          <p:cNvSpPr>
            <a:spLocks noGrp="1"/>
          </p:cNvSpPr>
          <p:nvPr>
            <p:ph idx="1"/>
          </p:nvPr>
        </p:nvSpPr>
        <p:spPr/>
        <p:txBody>
          <a:bodyPr>
            <a:normAutofit lnSpcReduction="10000"/>
          </a:bodyPr>
          <a:lstStyle/>
          <a:p>
            <a:r>
              <a:rPr lang="en-US" dirty="0"/>
              <a:t>Use the Internet (Google search, etc.) to research the element name.</a:t>
            </a:r>
          </a:p>
          <a:p>
            <a:pPr lvl="1"/>
            <a:r>
              <a:rPr lang="en-US" dirty="0"/>
              <a:t>avoid Wikipedia</a:t>
            </a:r>
          </a:p>
          <a:p>
            <a:r>
              <a:rPr lang="en-US" dirty="0"/>
              <a:t>During this process remember to include:</a:t>
            </a:r>
          </a:p>
          <a:p>
            <a:pPr lvl="1"/>
            <a:r>
              <a:rPr lang="en-US" dirty="0"/>
              <a:t>Color</a:t>
            </a:r>
          </a:p>
          <a:p>
            <a:pPr lvl="1"/>
            <a:r>
              <a:rPr lang="en-US" dirty="0"/>
              <a:t>Neatness</a:t>
            </a:r>
          </a:p>
          <a:p>
            <a:pPr lvl="1"/>
            <a:r>
              <a:rPr lang="en-US" dirty="0"/>
              <a:t>Check spelling and grammar</a:t>
            </a:r>
          </a:p>
          <a:p>
            <a:pPr lvl="1"/>
            <a:r>
              <a:rPr lang="en-US" dirty="0"/>
              <a:t>Fill the pages</a:t>
            </a:r>
          </a:p>
          <a:p>
            <a:pPr lvl="1"/>
            <a:r>
              <a:rPr lang="en-US" dirty="0"/>
              <a:t>Be creative!!!</a:t>
            </a:r>
          </a:p>
          <a:p>
            <a:pPr lvl="1">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Cover Page</a:t>
            </a:r>
          </a:p>
        </p:txBody>
      </p:sp>
      <p:sp>
        <p:nvSpPr>
          <p:cNvPr id="3" name="Content Placeholder 2"/>
          <p:cNvSpPr>
            <a:spLocks noGrp="1"/>
          </p:cNvSpPr>
          <p:nvPr>
            <p:ph idx="1"/>
          </p:nvPr>
        </p:nvSpPr>
        <p:spPr/>
        <p:txBody>
          <a:bodyPr/>
          <a:lstStyle/>
          <a:p>
            <a:r>
              <a:rPr lang="en-US" dirty="0"/>
              <a:t>Name of element</a:t>
            </a:r>
          </a:p>
          <a:p>
            <a:r>
              <a:rPr lang="en-US" dirty="0"/>
              <a:t>Picture of the element (in everyday use)</a:t>
            </a:r>
          </a:p>
          <a:p>
            <a:r>
              <a:rPr lang="en-US" dirty="0"/>
              <a:t>Your name</a:t>
            </a:r>
          </a:p>
          <a:p>
            <a:r>
              <a:rPr lang="en-US" dirty="0"/>
              <a:t>Decorative cover</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 page (poor) example</a:t>
            </a:r>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pPr>
              <a:buNone/>
            </a:pPr>
            <a:r>
              <a:rPr lang="en-US" sz="4800" dirty="0"/>
              <a:t>LITHIUM</a:t>
            </a:r>
          </a:p>
          <a:p>
            <a:endParaRPr lang="en-US" dirty="0"/>
          </a:p>
          <a:p>
            <a:endParaRPr lang="en-US" dirty="0"/>
          </a:p>
          <a:p>
            <a:endParaRPr lang="en-US" dirty="0"/>
          </a:p>
          <a:p>
            <a:endParaRPr lang="en-US" dirty="0"/>
          </a:p>
          <a:p>
            <a:endParaRPr lang="en-US" dirty="0"/>
          </a:p>
          <a:p>
            <a:endParaRPr lang="en-US" dirty="0"/>
          </a:p>
          <a:p>
            <a:endParaRPr lang="en-US" dirty="0"/>
          </a:p>
          <a:p>
            <a:pPr>
              <a:buNone/>
            </a:pPr>
            <a:r>
              <a:rPr lang="en-US" dirty="0"/>
              <a:t>			FROM: Mr. P</a:t>
            </a:r>
          </a:p>
        </p:txBody>
      </p:sp>
      <p:pic>
        <p:nvPicPr>
          <p:cNvPr id="6" name="Content Placeholder 5" descr="battery-lithium-cr20321.jpg"/>
          <p:cNvPicPr>
            <a:picLocks noGrp="1" noChangeAspect="1"/>
          </p:cNvPicPr>
          <p:nvPr>
            <p:ph sz="half" idx="2"/>
          </p:nvPr>
        </p:nvPicPr>
        <p:blipFill>
          <a:blip r:embed="rId2" cstate="print"/>
          <a:stretch>
            <a:fillRect/>
          </a:stretch>
        </p:blipFill>
        <p:spPr>
          <a:xfrm>
            <a:off x="668971" y="2590800"/>
            <a:ext cx="3141029" cy="282867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EXAMPLE</a:t>
            </a:r>
          </a:p>
        </p:txBody>
      </p:sp>
      <p:sp>
        <p:nvSpPr>
          <p:cNvPr id="3" name="Content Placeholder 2"/>
          <p:cNvSpPr>
            <a:spLocks noGrp="1"/>
          </p:cNvSpPr>
          <p:nvPr>
            <p:ph sz="half" idx="1"/>
          </p:nvPr>
        </p:nvSpPr>
        <p:spPr>
          <a:ln>
            <a:solidFill>
              <a:schemeClr val="tx2">
                <a:lumMod val="60000"/>
                <a:lumOff val="40000"/>
              </a:schemeClr>
            </a:solidFill>
          </a:ln>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a:lstStyle/>
          <a:p>
            <a:pPr>
              <a:buNone/>
            </a:pPr>
            <a:r>
              <a:rPr 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LITHIUM</a:t>
            </a:r>
          </a:p>
          <a:p>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buNone/>
            </a:pP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buNone/>
            </a:pPr>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From Mr. P</a:t>
            </a:r>
          </a:p>
        </p:txBody>
      </p:sp>
      <p:pic>
        <p:nvPicPr>
          <p:cNvPr id="5" name="Content Placeholder 4" descr="QDCAXZ4LHDCA3Z064QCAVRFMGECAR8IH4ACAU1SGBRCA9CSA0YCAAAX2K2CAX6OZDLCAOXEMQTCAVSN70JCAK5ZY7YCAT3XQVKCAM46INFCADUVKPXCA5J92SACAPD7IM1CALCA4DUCAD1MY9PCAU38N2Q.jpg"/>
          <p:cNvPicPr>
            <a:picLocks noGrp="1" noChangeAspect="1"/>
          </p:cNvPicPr>
          <p:nvPr>
            <p:ph sz="half" idx="2"/>
          </p:nvPr>
        </p:nvPicPr>
        <p:blipFill>
          <a:blip r:embed="rId2" cstate="print"/>
          <a:stretch>
            <a:fillRect/>
          </a:stretch>
        </p:blipFill>
        <p:spPr>
          <a:xfrm>
            <a:off x="1447800" y="2895600"/>
            <a:ext cx="2190750" cy="21907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Birth Certificate 5 pts.</a:t>
            </a:r>
          </a:p>
        </p:txBody>
      </p:sp>
      <p:sp>
        <p:nvSpPr>
          <p:cNvPr id="5" name="Content Placeholder 4"/>
          <p:cNvSpPr>
            <a:spLocks noGrp="1"/>
          </p:cNvSpPr>
          <p:nvPr>
            <p:ph idx="1"/>
          </p:nvPr>
        </p:nvSpPr>
        <p:spPr>
          <a:xfrm>
            <a:off x="457200" y="1219200"/>
            <a:ext cx="8229600" cy="5181600"/>
          </a:xfrm>
        </p:spPr>
        <p:txBody>
          <a:bodyPr>
            <a:normAutofit lnSpcReduction="10000"/>
          </a:bodyPr>
          <a:lstStyle/>
          <a:p>
            <a:r>
              <a:rPr lang="en-US" sz="2400" dirty="0"/>
              <a:t>Name (name of the element)		</a:t>
            </a:r>
            <a:r>
              <a:rPr lang="en-US" sz="2400" dirty="0">
                <a:solidFill>
                  <a:srgbClr val="FF0000"/>
                </a:solidFill>
              </a:rPr>
              <a:t>Lithium</a:t>
            </a:r>
          </a:p>
          <a:p>
            <a:r>
              <a:rPr lang="en-US" sz="2400" dirty="0"/>
              <a:t>Nickname (symbol)				</a:t>
            </a:r>
            <a:r>
              <a:rPr lang="en-US" sz="2400" dirty="0">
                <a:solidFill>
                  <a:srgbClr val="FF0000"/>
                </a:solidFill>
              </a:rPr>
              <a:t>Li</a:t>
            </a:r>
          </a:p>
          <a:p>
            <a:r>
              <a:rPr lang="en-US" sz="2400" dirty="0"/>
              <a:t>Birth Date (date element discovered)	</a:t>
            </a:r>
            <a:r>
              <a:rPr lang="en-US" sz="2400" dirty="0">
                <a:solidFill>
                  <a:srgbClr val="FF0000"/>
                </a:solidFill>
              </a:rPr>
              <a:t>1817</a:t>
            </a:r>
          </a:p>
          <a:p>
            <a:r>
              <a:rPr lang="en-US" sz="2400" dirty="0"/>
              <a:t>Birth Weight (atomic Mass)		</a:t>
            </a:r>
            <a:r>
              <a:rPr lang="en-US" sz="2400" dirty="0">
                <a:solidFill>
                  <a:srgbClr val="FF0000"/>
                </a:solidFill>
              </a:rPr>
              <a:t>6.941 </a:t>
            </a:r>
            <a:r>
              <a:rPr lang="en-US" sz="2400" dirty="0" err="1">
                <a:solidFill>
                  <a:srgbClr val="FF0000"/>
                </a:solidFill>
              </a:rPr>
              <a:t>amu</a:t>
            </a:r>
            <a:endParaRPr lang="en-US" sz="2400" dirty="0">
              <a:solidFill>
                <a:srgbClr val="FF0000"/>
              </a:solidFill>
            </a:endParaRPr>
          </a:p>
          <a:p>
            <a:r>
              <a:rPr lang="en-US" sz="2400" dirty="0"/>
              <a:t>Birth Height (atomic number)		</a:t>
            </a:r>
            <a:r>
              <a:rPr lang="en-US" sz="2400" dirty="0">
                <a:solidFill>
                  <a:srgbClr val="FF0000"/>
                </a:solidFill>
              </a:rPr>
              <a:t>3</a:t>
            </a:r>
          </a:p>
          <a:p>
            <a:r>
              <a:rPr lang="en-US" sz="2400" dirty="0"/>
              <a:t>Race (type of element- metal, non-metal, metalloid)  </a:t>
            </a:r>
            <a:r>
              <a:rPr lang="en-US" sz="2400" dirty="0">
                <a:solidFill>
                  <a:srgbClr val="FF0000"/>
                </a:solidFill>
              </a:rPr>
              <a:t>metal</a:t>
            </a:r>
          </a:p>
          <a:p>
            <a:r>
              <a:rPr lang="en-US" sz="2400" dirty="0"/>
              <a:t>Doctor (discoverer)				</a:t>
            </a:r>
            <a:r>
              <a:rPr lang="en-US" sz="2400" dirty="0">
                <a:solidFill>
                  <a:srgbClr val="FF0000"/>
                </a:solidFill>
              </a:rPr>
              <a:t>Johan A. </a:t>
            </a:r>
            <a:r>
              <a:rPr lang="en-US" sz="2400" dirty="0" err="1">
                <a:solidFill>
                  <a:srgbClr val="FF0000"/>
                </a:solidFill>
              </a:rPr>
              <a:t>Arfvedson</a:t>
            </a:r>
            <a:endParaRPr lang="en-US" sz="2400" dirty="0">
              <a:solidFill>
                <a:srgbClr val="FF0000"/>
              </a:solidFill>
            </a:endParaRPr>
          </a:p>
          <a:p>
            <a:r>
              <a:rPr lang="en-US" sz="2400" dirty="0"/>
              <a:t>Gender (state of matter at room temperature)  </a:t>
            </a:r>
            <a:r>
              <a:rPr lang="en-US" sz="2400" dirty="0">
                <a:solidFill>
                  <a:srgbClr val="FF0000"/>
                </a:solidFill>
              </a:rPr>
              <a:t>solid</a:t>
            </a:r>
          </a:p>
          <a:p>
            <a:r>
              <a:rPr lang="en-US" sz="2400" dirty="0"/>
              <a:t>Place of birth (country of discovery)	</a:t>
            </a:r>
            <a:r>
              <a:rPr lang="en-US" sz="2400" dirty="0">
                <a:solidFill>
                  <a:srgbClr val="FF0000"/>
                </a:solidFill>
              </a:rPr>
              <a:t>Sweden</a:t>
            </a:r>
            <a:r>
              <a:rPr lang="en-US" sz="2400" dirty="0"/>
              <a:t>	</a:t>
            </a:r>
          </a:p>
          <a:p>
            <a:r>
              <a:rPr lang="en-US" sz="2400" dirty="0"/>
              <a:t>Personality (boiling point &amp; melting point) </a:t>
            </a:r>
            <a:r>
              <a:rPr lang="en-US" sz="2400" dirty="0">
                <a:solidFill>
                  <a:srgbClr val="FF0000"/>
                </a:solidFill>
              </a:rPr>
              <a:t>1347 c/108.54c</a:t>
            </a:r>
          </a:p>
          <a:p>
            <a:r>
              <a:rPr lang="en-US" sz="2400" dirty="0"/>
              <a:t>Signature of Parent (that’s you!)</a:t>
            </a:r>
          </a:p>
          <a:p>
            <a:r>
              <a:rPr lang="en-US" sz="2400" dirty="0"/>
              <a:t>Make it look professional (border, seal of approval, etc...)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1189038"/>
          </a:xfrm>
        </p:spPr>
        <p:txBody>
          <a:bodyPr>
            <a:normAutofit fontScale="90000"/>
          </a:bodyPr>
          <a:lstStyle/>
          <a:p>
            <a:r>
              <a:rPr lang="en-US" dirty="0"/>
              <a:t>Birth Certificate examples</a:t>
            </a:r>
            <a:br>
              <a:rPr lang="en-US" dirty="0"/>
            </a:br>
            <a:r>
              <a:rPr lang="en-US" sz="2000" dirty="0"/>
              <a:t>Find a style you like and copy it with your element’s info. (Google images) or type it in yourself to a Word document.</a:t>
            </a:r>
            <a:br>
              <a:rPr lang="en-US" dirty="0"/>
            </a:br>
            <a:endParaRPr lang="en-US" dirty="0"/>
          </a:p>
        </p:txBody>
      </p:sp>
      <p:pic>
        <p:nvPicPr>
          <p:cNvPr id="5" name="Picture 4" descr="birth.jpg"/>
          <p:cNvPicPr>
            <a:picLocks noChangeAspect="1"/>
          </p:cNvPicPr>
          <p:nvPr/>
        </p:nvPicPr>
        <p:blipFill>
          <a:blip r:embed="rId2" cstate="print"/>
          <a:stretch>
            <a:fillRect/>
          </a:stretch>
        </p:blipFill>
        <p:spPr>
          <a:xfrm>
            <a:off x="914400" y="1295400"/>
            <a:ext cx="2901460" cy="2286000"/>
          </a:xfrm>
          <a:prstGeom prst="rect">
            <a:avLst/>
          </a:prstGeom>
        </p:spPr>
      </p:pic>
      <p:pic>
        <p:nvPicPr>
          <p:cNvPr id="6" name="Picture 5" descr="birth_certificate.gif"/>
          <p:cNvPicPr>
            <a:picLocks noChangeAspect="1"/>
          </p:cNvPicPr>
          <p:nvPr/>
        </p:nvPicPr>
        <p:blipFill>
          <a:blip r:embed="rId3" cstate="print"/>
          <a:stretch>
            <a:fillRect/>
          </a:stretch>
        </p:blipFill>
        <p:spPr>
          <a:xfrm>
            <a:off x="381000" y="3886200"/>
            <a:ext cx="3429000" cy="2667000"/>
          </a:xfrm>
          <a:prstGeom prst="rect">
            <a:avLst/>
          </a:prstGeom>
        </p:spPr>
      </p:pic>
      <p:pic>
        <p:nvPicPr>
          <p:cNvPr id="7" name="Picture 6" descr="Birth_Certificate2.gif"/>
          <p:cNvPicPr>
            <a:picLocks noChangeAspect="1"/>
          </p:cNvPicPr>
          <p:nvPr/>
        </p:nvPicPr>
        <p:blipFill>
          <a:blip r:embed="rId4" cstate="print"/>
          <a:stretch>
            <a:fillRect/>
          </a:stretch>
        </p:blipFill>
        <p:spPr>
          <a:xfrm>
            <a:off x="4495800" y="1143000"/>
            <a:ext cx="3164302" cy="2524125"/>
          </a:xfrm>
          <a:prstGeom prst="rect">
            <a:avLst/>
          </a:prstGeom>
        </p:spPr>
      </p:pic>
      <p:pic>
        <p:nvPicPr>
          <p:cNvPr id="8" name="Picture 7" descr="Wesley_Ray_Myers_Birth_Certificate.jpg"/>
          <p:cNvPicPr>
            <a:picLocks noChangeAspect="1"/>
          </p:cNvPicPr>
          <p:nvPr/>
        </p:nvPicPr>
        <p:blipFill>
          <a:blip r:embed="rId5" cstate="print"/>
          <a:stretch>
            <a:fillRect/>
          </a:stretch>
        </p:blipFill>
        <p:spPr>
          <a:xfrm>
            <a:off x="4648200" y="3886200"/>
            <a:ext cx="3370777" cy="2514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2240</TotalTime>
  <Words>1103</Words>
  <Application>Microsoft Macintosh PowerPoint</Application>
  <PresentationFormat>On-screen Show (4:3)</PresentationFormat>
  <Paragraphs>138</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Edwardian Script ITC</vt:lpstr>
      <vt:lpstr>Engravers MT</vt:lpstr>
      <vt:lpstr>Office Theme</vt:lpstr>
      <vt:lpstr>Element Baby Book Project</vt:lpstr>
      <vt:lpstr>Introduction</vt:lpstr>
      <vt:lpstr>How and When?</vt:lpstr>
      <vt:lpstr>Process</vt:lpstr>
      <vt:lpstr>Cover Page</vt:lpstr>
      <vt:lpstr>Cover page (poor) example</vt:lpstr>
      <vt:lpstr>Better EXAMPLE</vt:lpstr>
      <vt:lpstr>Birth Certificate 5 pts.</vt:lpstr>
      <vt:lpstr>Birth Certificate examples Find a style you like and copy it with your element’s info. (Google images) or type it in yourself to a Word document. </vt:lpstr>
      <vt:lpstr>PowerPoint Presentation</vt:lpstr>
      <vt:lpstr>Pronunciation Rebus &amp; Poem- 2 pts.</vt:lpstr>
      <vt:lpstr>My Favorite Story/Poem/Song 3 pts</vt:lpstr>
      <vt:lpstr>POEM</vt:lpstr>
      <vt:lpstr>PowerPoint Presentation</vt:lpstr>
      <vt:lpstr>Baby Picture 2.5 pts.</vt:lpstr>
      <vt:lpstr>PowerPoint Presentation</vt:lpstr>
      <vt:lpstr>When I Grow Up 2.5 pts.</vt:lpstr>
      <vt:lpstr>Lithium</vt:lpstr>
      <vt:lpstr>Family Tree 2.5 pts.</vt:lpstr>
      <vt:lpstr>Family Tree examples</vt:lpstr>
      <vt:lpstr>PowerPoint Presentation</vt:lpstr>
      <vt:lpstr>Address- 1.25 pts</vt:lpstr>
      <vt:lpstr>Physical Description (props)- 1.25 pts</vt:lpstr>
      <vt:lpstr>Bohr Model (3.75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 Baby Book Project</dc:title>
  <dc:creator>Deborah Blaisse</dc:creator>
  <cp:lastModifiedBy>PEREZ, ERIC</cp:lastModifiedBy>
  <cp:revision>74</cp:revision>
  <dcterms:created xsi:type="dcterms:W3CDTF">2010-01-11T16:47:18Z</dcterms:created>
  <dcterms:modified xsi:type="dcterms:W3CDTF">2020-11-03T00:35:33Z</dcterms:modified>
</cp:coreProperties>
</file>